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34"/>
  </p:notesMasterIdLst>
  <p:sldIdLst>
    <p:sldId id="258" r:id="rId2"/>
    <p:sldId id="260" r:id="rId3"/>
    <p:sldId id="262" r:id="rId4"/>
    <p:sldId id="263" r:id="rId5"/>
    <p:sldId id="264" r:id="rId6"/>
    <p:sldId id="265" r:id="rId7"/>
    <p:sldId id="272" r:id="rId8"/>
    <p:sldId id="267" r:id="rId9"/>
    <p:sldId id="274" r:id="rId10"/>
    <p:sldId id="275" r:id="rId11"/>
    <p:sldId id="292" r:id="rId12"/>
    <p:sldId id="276" r:id="rId13"/>
    <p:sldId id="269" r:id="rId14"/>
    <p:sldId id="277" r:id="rId15"/>
    <p:sldId id="278" r:id="rId16"/>
    <p:sldId id="280" r:id="rId17"/>
    <p:sldId id="291" r:id="rId18"/>
    <p:sldId id="284" r:id="rId19"/>
    <p:sldId id="270" r:id="rId20"/>
    <p:sldId id="281" r:id="rId21"/>
    <p:sldId id="293" r:id="rId22"/>
    <p:sldId id="282" r:id="rId23"/>
    <p:sldId id="283" r:id="rId24"/>
    <p:sldId id="285" r:id="rId25"/>
    <p:sldId id="286" r:id="rId26"/>
    <p:sldId id="287" r:id="rId27"/>
    <p:sldId id="288" r:id="rId28"/>
    <p:sldId id="290" r:id="rId29"/>
    <p:sldId id="294" r:id="rId30"/>
    <p:sldId id="289" r:id="rId31"/>
    <p:sldId id="271" r:id="rId32"/>
    <p:sldId id="26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3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2356A5-E94B-47E1-B790-E3816EAA420E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B87BD-8BDB-4C87-B3BA-16AC31DEF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818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856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3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0FC0FA77-D157-35E3-0B4D-11C0F67E63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</p:spPr>
        <p:txBody>
          <a:bodyPr/>
          <a:lstStyle/>
          <a:p>
            <a:fld id="{94AA46E2-C0A0-44BA-93A9-D4127FD2F1BC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D55EDDF-CA01-E393-D8E9-0618A68B2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FD1BB6C-22F1-3135-9434-A294C25CC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</p:spPr>
        <p:txBody>
          <a:bodyPr/>
          <a:lstStyle/>
          <a:p>
            <a:fld id="{B917F337-1FB6-4959-9CEF-33EEADA87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100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0B3EB36B-144D-A648-1BD5-DBEDDC79D0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8" b="16685"/>
          <a:stretch/>
        </p:blipFill>
        <p:spPr>
          <a:xfrm>
            <a:off x="0" y="2754087"/>
            <a:ext cx="4325917" cy="4103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2BD543F-D939-A8C7-FAFA-B555B276DB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8" y="990601"/>
            <a:ext cx="9145991" cy="3630384"/>
          </a:xfrm>
        </p:spPr>
        <p:txBody>
          <a:bodyPr anchor="b">
            <a:noAutofit/>
          </a:bodyPr>
          <a:lstStyle>
            <a:lvl1pPr algn="l">
              <a:defRPr sz="65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94AA46E2-C0A0-44BA-93A9-D4127FD2F1BC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B917F337-1FB6-4959-9CEF-33EEADA87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88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B90D1FE6-C620-8AEA-8E16-817F8F3005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05" b="19272"/>
          <a:stretch/>
        </p:blipFill>
        <p:spPr>
          <a:xfrm>
            <a:off x="7866083" y="2754085"/>
            <a:ext cx="4325917" cy="4103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94AA46E2-C0A0-44BA-93A9-D4127FD2F1BC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B917F337-1FB6-4959-9CEF-33EEADA87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06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901" y="907302"/>
            <a:ext cx="4700219" cy="1808466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76C507B-B242-4119-B1FF-3014636CAB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140" y="333756"/>
            <a:ext cx="5740908" cy="6190488"/>
          </a:xfrm>
          <a:custGeom>
            <a:avLst/>
            <a:gdLst>
              <a:gd name="connsiteX0" fmla="*/ 186643 w 5740908"/>
              <a:gd name="connsiteY0" fmla="*/ 0 h 6190488"/>
              <a:gd name="connsiteX1" fmla="*/ 5740908 w 5740908"/>
              <a:gd name="connsiteY1" fmla="*/ 0 h 6190488"/>
              <a:gd name="connsiteX2" fmla="*/ 5740908 w 5740908"/>
              <a:gd name="connsiteY2" fmla="*/ 6190488 h 6190488"/>
              <a:gd name="connsiteX3" fmla="*/ 186643 w 5740908"/>
              <a:gd name="connsiteY3" fmla="*/ 6190488 h 6190488"/>
              <a:gd name="connsiteX4" fmla="*/ 0 w 5740908"/>
              <a:gd name="connsiteY4" fmla="*/ 6003845 h 6190488"/>
              <a:gd name="connsiteX5" fmla="*/ 0 w 5740908"/>
              <a:gd name="connsiteY5" fmla="*/ 186643 h 6190488"/>
              <a:gd name="connsiteX6" fmla="*/ 186643 w 5740908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40908" h="6190488">
                <a:moveTo>
                  <a:pt x="186643" y="0"/>
                </a:moveTo>
                <a:lnTo>
                  <a:pt x="5740908" y="0"/>
                </a:lnTo>
                <a:lnTo>
                  <a:pt x="5740908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14901" y="2825496"/>
            <a:ext cx="4700219" cy="3125201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68DD83C-D23D-6D82-F95D-3B845F0785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529914"/>
            <a:ext cx="1622776" cy="3280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94AA46E2-C0A0-44BA-93A9-D4127FD2F1BC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AE25BD38-48AE-AB7F-6C54-5CB028645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E6A02DBF-D88B-3129-23EF-1ECA5400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B917F337-1FB6-4959-9CEF-33EEADA87A0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4855E23-77DB-A52C-BC0E-EF3C3F4A95C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181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94AA46E2-C0A0-44BA-93A9-D4127FD2F1BC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B917F337-1FB6-4959-9CEF-33EEADA87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400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94AA46E2-C0A0-44BA-93A9-D4127FD2F1BC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B917F337-1FB6-4959-9CEF-33EEADA87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0479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94AA46E2-C0A0-44BA-93A9-D4127FD2F1BC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B917F337-1FB6-4959-9CEF-33EEADA87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383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94AA46E2-C0A0-44BA-93A9-D4127FD2F1BC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B917F337-1FB6-4959-9CEF-33EEADA87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6361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94AA46E2-C0A0-44BA-93A9-D4127FD2F1BC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B917F337-1FB6-4959-9CEF-33EEADA87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73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893" y="2367643"/>
            <a:ext cx="10465073" cy="358305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94AA46E2-C0A0-44BA-93A9-D4127FD2F1BC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B917F337-1FB6-4959-9CEF-33EEADA87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0578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705" y="927238"/>
            <a:ext cx="6024894" cy="1143000"/>
          </a:xfrm>
        </p:spPr>
        <p:txBody>
          <a:bodyPr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62C8996-C286-B245-2F06-E6E33F9907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4435746" cy="6190488"/>
          </a:xfrm>
          <a:custGeom>
            <a:avLst/>
            <a:gdLst>
              <a:gd name="connsiteX0" fmla="*/ 186643 w 4435746"/>
              <a:gd name="connsiteY0" fmla="*/ 0 h 6190488"/>
              <a:gd name="connsiteX1" fmla="*/ 4435746 w 4435746"/>
              <a:gd name="connsiteY1" fmla="*/ 0 h 6190488"/>
              <a:gd name="connsiteX2" fmla="*/ 4435746 w 4435746"/>
              <a:gd name="connsiteY2" fmla="*/ 6190488 h 6190488"/>
              <a:gd name="connsiteX3" fmla="*/ 186643 w 4435746"/>
              <a:gd name="connsiteY3" fmla="*/ 6190488 h 6190488"/>
              <a:gd name="connsiteX4" fmla="*/ 0 w 4435746"/>
              <a:gd name="connsiteY4" fmla="*/ 6003845 h 6190488"/>
              <a:gd name="connsiteX5" fmla="*/ 0 w 4435746"/>
              <a:gd name="connsiteY5" fmla="*/ 186643 h 6190488"/>
              <a:gd name="connsiteX6" fmla="*/ 186643 w 4435746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5746" h="6190488">
                <a:moveTo>
                  <a:pt x="186643" y="0"/>
                </a:moveTo>
                <a:lnTo>
                  <a:pt x="4435746" y="0"/>
                </a:lnTo>
                <a:lnTo>
                  <a:pt x="4435746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21704" y="2204566"/>
            <a:ext cx="6004263" cy="376606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321704" y="6529914"/>
            <a:ext cx="3554817" cy="328085"/>
          </a:xfrm>
          <a:prstGeom prst="rect">
            <a:avLst/>
          </a:prstGeom>
        </p:spPr>
        <p:txBody>
          <a:bodyPr/>
          <a:lstStyle/>
          <a:p>
            <a:fld id="{94AA46E2-C0A0-44BA-93A9-D4127FD2F1BC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B917F337-1FB6-4959-9CEF-33EEADA87A0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9886564-48A7-D356-B519-1753B487C993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029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94AA46E2-C0A0-44BA-93A9-D4127FD2F1BC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B917F337-1FB6-4959-9CEF-33EEADA87A0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05D4B22-4D6B-3463-9517-CEFA7D2A6E7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3499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5256"/>
            <a:ext cx="6037236" cy="1143000"/>
          </a:xfrm>
        </p:spPr>
        <p:txBody>
          <a:bodyPr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202135"/>
            <a:ext cx="6037365" cy="374855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B0EB951-12A5-039B-D658-D0E726B238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333756"/>
            <a:ext cx="4433316" cy="6190488"/>
          </a:xfrm>
          <a:custGeom>
            <a:avLst/>
            <a:gdLst>
              <a:gd name="connsiteX0" fmla="*/ 0 w 4433316"/>
              <a:gd name="connsiteY0" fmla="*/ 0 h 6190488"/>
              <a:gd name="connsiteX1" fmla="*/ 4246673 w 4433316"/>
              <a:gd name="connsiteY1" fmla="*/ 0 h 6190488"/>
              <a:gd name="connsiteX2" fmla="*/ 4433316 w 4433316"/>
              <a:gd name="connsiteY2" fmla="*/ 186643 h 6190488"/>
              <a:gd name="connsiteX3" fmla="*/ 4433316 w 4433316"/>
              <a:gd name="connsiteY3" fmla="*/ 6003845 h 6190488"/>
              <a:gd name="connsiteX4" fmla="*/ 4246673 w 4433316"/>
              <a:gd name="connsiteY4" fmla="*/ 6190488 h 6190488"/>
              <a:gd name="connsiteX5" fmla="*/ 0 w 4433316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3316" h="6190488">
                <a:moveTo>
                  <a:pt x="0" y="0"/>
                </a:moveTo>
                <a:lnTo>
                  <a:pt x="4246673" y="0"/>
                </a:lnTo>
                <a:cubicBezTo>
                  <a:pt x="4349753" y="0"/>
                  <a:pt x="4433316" y="83563"/>
                  <a:pt x="4433316" y="186643"/>
                </a:cubicBezTo>
                <a:lnTo>
                  <a:pt x="4433316" y="6003845"/>
                </a:lnTo>
                <a:cubicBezTo>
                  <a:pt x="4433316" y="6106925"/>
                  <a:pt x="4349753" y="6190488"/>
                  <a:pt x="4246673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47132" y="6529916"/>
            <a:ext cx="3284341" cy="328085"/>
          </a:xfrm>
          <a:prstGeom prst="rect">
            <a:avLst/>
          </a:prstGeom>
        </p:spPr>
        <p:txBody>
          <a:bodyPr/>
          <a:lstStyle/>
          <a:p>
            <a:fld id="{94AA46E2-C0A0-44BA-93A9-D4127FD2F1BC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529916"/>
            <a:ext cx="2805405" cy="3280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B917F337-1FB6-4959-9CEF-33EEADA87A0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8ED8B4C-3B70-7229-7BC1-2CA7F4228544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9697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995" y="912388"/>
            <a:ext cx="6800971" cy="932688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D00EEA7-B56C-0FE1-DD57-6EA7683167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3665220" cy="6190488"/>
          </a:xfrm>
          <a:custGeom>
            <a:avLst/>
            <a:gdLst>
              <a:gd name="connsiteX0" fmla="*/ 186643 w 3665220"/>
              <a:gd name="connsiteY0" fmla="*/ 0 h 6190488"/>
              <a:gd name="connsiteX1" fmla="*/ 3665220 w 3665220"/>
              <a:gd name="connsiteY1" fmla="*/ 0 h 6190488"/>
              <a:gd name="connsiteX2" fmla="*/ 3665220 w 3665220"/>
              <a:gd name="connsiteY2" fmla="*/ 6190488 h 6190488"/>
              <a:gd name="connsiteX3" fmla="*/ 186643 w 3665220"/>
              <a:gd name="connsiteY3" fmla="*/ 6190488 h 6190488"/>
              <a:gd name="connsiteX4" fmla="*/ 0 w 3665220"/>
              <a:gd name="connsiteY4" fmla="*/ 6003845 h 6190488"/>
              <a:gd name="connsiteX5" fmla="*/ 0 w 3665220"/>
              <a:gd name="connsiteY5" fmla="*/ 186643 h 6190488"/>
              <a:gd name="connsiteX6" fmla="*/ 186643 w 3665220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65220" h="6190488">
                <a:moveTo>
                  <a:pt x="186643" y="0"/>
                </a:moveTo>
                <a:lnTo>
                  <a:pt x="3665220" y="0"/>
                </a:lnTo>
                <a:lnTo>
                  <a:pt x="3665220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24996" y="1997625"/>
            <a:ext cx="6800971" cy="394502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529916"/>
            <a:ext cx="3494314" cy="328084"/>
          </a:xfrm>
          <a:prstGeom prst="rect">
            <a:avLst/>
          </a:prstGeom>
        </p:spPr>
        <p:txBody>
          <a:bodyPr/>
          <a:lstStyle/>
          <a:p>
            <a:fld id="{94AA46E2-C0A0-44BA-93A9-D4127FD2F1BC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B917F337-1FB6-4959-9CEF-33EEADA87A0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2F2155E-50E7-C260-4CB2-28DE7F08650E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2318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99AA6AA-9FAC-AA42-597B-AAAAEDA9E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12388"/>
            <a:ext cx="6800971" cy="932688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5F8572EB-0F19-5157-1262-D70FB246A99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1997625"/>
            <a:ext cx="6800971" cy="394502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B842C4E-40FF-AB86-90DD-9230239CDA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333756"/>
            <a:ext cx="3742128" cy="6190488"/>
          </a:xfrm>
          <a:custGeom>
            <a:avLst/>
            <a:gdLst>
              <a:gd name="connsiteX0" fmla="*/ 0 w 3742128"/>
              <a:gd name="connsiteY0" fmla="*/ 0 h 6190488"/>
              <a:gd name="connsiteX1" fmla="*/ 3555485 w 3742128"/>
              <a:gd name="connsiteY1" fmla="*/ 0 h 6190488"/>
              <a:gd name="connsiteX2" fmla="*/ 3742128 w 3742128"/>
              <a:gd name="connsiteY2" fmla="*/ 186643 h 6190488"/>
              <a:gd name="connsiteX3" fmla="*/ 3742128 w 3742128"/>
              <a:gd name="connsiteY3" fmla="*/ 6003845 h 6190488"/>
              <a:gd name="connsiteX4" fmla="*/ 3555485 w 3742128"/>
              <a:gd name="connsiteY4" fmla="*/ 6190488 h 6190488"/>
              <a:gd name="connsiteX5" fmla="*/ 0 w 3742128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42128" h="6190488">
                <a:moveTo>
                  <a:pt x="0" y="0"/>
                </a:moveTo>
                <a:lnTo>
                  <a:pt x="3555485" y="0"/>
                </a:lnTo>
                <a:cubicBezTo>
                  <a:pt x="3658565" y="0"/>
                  <a:pt x="3742128" y="83563"/>
                  <a:pt x="3742128" y="186643"/>
                </a:cubicBezTo>
                <a:lnTo>
                  <a:pt x="3742128" y="6003845"/>
                </a:lnTo>
                <a:cubicBezTo>
                  <a:pt x="3742128" y="6106925"/>
                  <a:pt x="3658565" y="6190488"/>
                  <a:pt x="3555485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94AA46E2-C0A0-44BA-93A9-D4127FD2F1BC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529916"/>
            <a:ext cx="2805405" cy="3280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B917F337-1FB6-4959-9CEF-33EEADA87A0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35E0701-D961-E590-72A4-CFE60A942FB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9741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5B410A-8F1F-C41B-C2EA-3ADD36BB7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72" y="907302"/>
            <a:ext cx="4361688" cy="1386965"/>
          </a:xfrm>
        </p:spPr>
        <p:txBody>
          <a:bodyPr anchor="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675BA77-EBBB-9336-6E26-E6A278DEC6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6253369" cy="6190488"/>
          </a:xfrm>
          <a:custGeom>
            <a:avLst/>
            <a:gdLst>
              <a:gd name="connsiteX0" fmla="*/ 186643 w 6253369"/>
              <a:gd name="connsiteY0" fmla="*/ 0 h 6190488"/>
              <a:gd name="connsiteX1" fmla="*/ 6253369 w 6253369"/>
              <a:gd name="connsiteY1" fmla="*/ 0 h 6190488"/>
              <a:gd name="connsiteX2" fmla="*/ 6253369 w 6253369"/>
              <a:gd name="connsiteY2" fmla="*/ 6190488 h 6190488"/>
              <a:gd name="connsiteX3" fmla="*/ 186643 w 6253369"/>
              <a:gd name="connsiteY3" fmla="*/ 6190488 h 6190488"/>
              <a:gd name="connsiteX4" fmla="*/ 0 w 6253369"/>
              <a:gd name="connsiteY4" fmla="*/ 6003845 h 6190488"/>
              <a:gd name="connsiteX5" fmla="*/ 0 w 6253369"/>
              <a:gd name="connsiteY5" fmla="*/ 186643 h 6190488"/>
              <a:gd name="connsiteX6" fmla="*/ 186643 w 6253369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3369" h="6190488">
                <a:moveTo>
                  <a:pt x="186643" y="0"/>
                </a:moveTo>
                <a:lnTo>
                  <a:pt x="6253369" y="0"/>
                </a:lnTo>
                <a:lnTo>
                  <a:pt x="6253369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 dpi="0" rotWithShape="1"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CFD057C1-E5F9-48C1-C100-98561B816A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53972" y="2438545"/>
            <a:ext cx="4366917" cy="351215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529914"/>
            <a:ext cx="1622776" cy="3280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94AA46E2-C0A0-44BA-93A9-D4127FD2F1BC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B917F337-1FB6-4959-9CEF-33EEADA87A0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A9C6C39-F32F-7B92-4B04-DE603E8CAB22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1662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302"/>
            <a:ext cx="4361688" cy="1386965"/>
          </a:xfrm>
        </p:spPr>
        <p:txBody>
          <a:bodyPr anchor="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438545"/>
            <a:ext cx="4366917" cy="351215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89A950D-4E95-617D-73A8-2088AA91A8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9422" y="333756"/>
            <a:ext cx="6086539" cy="6190488"/>
          </a:xfrm>
          <a:custGeom>
            <a:avLst/>
            <a:gdLst>
              <a:gd name="connsiteX0" fmla="*/ 0 w 6086539"/>
              <a:gd name="connsiteY0" fmla="*/ 0 h 6181344"/>
              <a:gd name="connsiteX1" fmla="*/ 5900171 w 6086539"/>
              <a:gd name="connsiteY1" fmla="*/ 0 h 6181344"/>
              <a:gd name="connsiteX2" fmla="*/ 6086539 w 6086539"/>
              <a:gd name="connsiteY2" fmla="*/ 186368 h 6181344"/>
              <a:gd name="connsiteX3" fmla="*/ 6086539 w 6086539"/>
              <a:gd name="connsiteY3" fmla="*/ 5994976 h 6181344"/>
              <a:gd name="connsiteX4" fmla="*/ 5900171 w 6086539"/>
              <a:gd name="connsiteY4" fmla="*/ 6181344 h 6181344"/>
              <a:gd name="connsiteX5" fmla="*/ 0 w 6086539"/>
              <a:gd name="connsiteY5" fmla="*/ 6181344 h 6181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6539" h="6181344">
                <a:moveTo>
                  <a:pt x="0" y="0"/>
                </a:moveTo>
                <a:lnTo>
                  <a:pt x="5900171" y="0"/>
                </a:lnTo>
                <a:cubicBezTo>
                  <a:pt x="6003099" y="0"/>
                  <a:pt x="6086539" y="83440"/>
                  <a:pt x="6086539" y="186368"/>
                </a:cubicBezTo>
                <a:lnTo>
                  <a:pt x="6086539" y="5994976"/>
                </a:lnTo>
                <a:cubicBezTo>
                  <a:pt x="6086539" y="6097904"/>
                  <a:pt x="6003099" y="6181344"/>
                  <a:pt x="5900171" y="6181344"/>
                </a:cubicBezTo>
                <a:lnTo>
                  <a:pt x="0" y="6181344"/>
                </a:lnTo>
                <a:close/>
              </a:path>
            </a:pathLst>
          </a:custGeom>
          <a:blipFill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29916"/>
            <a:ext cx="2031073" cy="328084"/>
          </a:xfrm>
          <a:prstGeom prst="rect">
            <a:avLst/>
          </a:prstGeom>
        </p:spPr>
        <p:txBody>
          <a:bodyPr/>
          <a:lstStyle/>
          <a:p>
            <a:fld id="{D5E635FD-01E5-4F9B-B7E3-4E8E4D553502}" type="datetime1">
              <a:rPr lang="en-US" smtClean="0"/>
              <a:t>6/12/2025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smtClean="0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B2973-B39B-795B-C998-BD99945AC583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4719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D06E528-2C9F-FF0A-C704-D5311E88B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2554" y="905256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8AE6960-1685-F3C4-C297-F7D9C123BD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956" y="338328"/>
            <a:ext cx="6129344" cy="6181344"/>
          </a:xfrm>
          <a:custGeom>
            <a:avLst/>
            <a:gdLst>
              <a:gd name="connsiteX0" fmla="*/ 186368 w 6129344"/>
              <a:gd name="connsiteY0" fmla="*/ 0 h 6181344"/>
              <a:gd name="connsiteX1" fmla="*/ 6129344 w 6129344"/>
              <a:gd name="connsiteY1" fmla="*/ 0 h 6181344"/>
              <a:gd name="connsiteX2" fmla="*/ 6129344 w 6129344"/>
              <a:gd name="connsiteY2" fmla="*/ 6181344 h 6181344"/>
              <a:gd name="connsiteX3" fmla="*/ 186368 w 6129344"/>
              <a:gd name="connsiteY3" fmla="*/ 6181344 h 6181344"/>
              <a:gd name="connsiteX4" fmla="*/ 0 w 6129344"/>
              <a:gd name="connsiteY4" fmla="*/ 5994976 h 6181344"/>
              <a:gd name="connsiteX5" fmla="*/ 0 w 6129344"/>
              <a:gd name="connsiteY5" fmla="*/ 186368 h 6181344"/>
              <a:gd name="connsiteX6" fmla="*/ 186368 w 6129344"/>
              <a:gd name="connsiteY6" fmla="*/ 0 h 6181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29344" h="6181344">
                <a:moveTo>
                  <a:pt x="186368" y="0"/>
                </a:moveTo>
                <a:lnTo>
                  <a:pt x="6129344" y="0"/>
                </a:lnTo>
                <a:lnTo>
                  <a:pt x="6129344" y="6181344"/>
                </a:lnTo>
                <a:lnTo>
                  <a:pt x="186368" y="6181344"/>
                </a:lnTo>
                <a:cubicBezTo>
                  <a:pt x="83440" y="6181344"/>
                  <a:pt x="0" y="6097904"/>
                  <a:pt x="0" y="5994976"/>
                </a:cubicBezTo>
                <a:lnTo>
                  <a:pt x="0" y="186368"/>
                </a:lnTo>
                <a:cubicBezTo>
                  <a:pt x="0" y="83440"/>
                  <a:pt x="83440" y="0"/>
                  <a:pt x="186368" y="0"/>
                </a:cubicBezTo>
                <a:close/>
              </a:path>
            </a:pathLst>
          </a:custGeom>
          <a:blipFill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131C32E-547E-EA2F-5C03-0FE10645954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82554" y="1982048"/>
            <a:ext cx="4572000" cy="396864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529916"/>
            <a:ext cx="1772029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94AA46E2-C0A0-44BA-93A9-D4127FD2F1BC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B917F337-1FB6-4959-9CEF-33EEADA87A0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BBCC467-E248-3764-B263-C14CD99457D8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2144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5256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1982048"/>
            <a:ext cx="4572000" cy="396864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E3331A2-CF3B-E998-CF70-4A75C30A92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333756"/>
            <a:ext cx="5916140" cy="6190488"/>
          </a:xfrm>
          <a:custGeom>
            <a:avLst/>
            <a:gdLst>
              <a:gd name="connsiteX0" fmla="*/ 0 w 5916140"/>
              <a:gd name="connsiteY0" fmla="*/ 0 h 6190488"/>
              <a:gd name="connsiteX1" fmla="*/ 5729497 w 5916140"/>
              <a:gd name="connsiteY1" fmla="*/ 0 h 6190488"/>
              <a:gd name="connsiteX2" fmla="*/ 5916140 w 5916140"/>
              <a:gd name="connsiteY2" fmla="*/ 186643 h 6190488"/>
              <a:gd name="connsiteX3" fmla="*/ 5916140 w 5916140"/>
              <a:gd name="connsiteY3" fmla="*/ 6003845 h 6190488"/>
              <a:gd name="connsiteX4" fmla="*/ 5729497 w 5916140"/>
              <a:gd name="connsiteY4" fmla="*/ 6190488 h 6190488"/>
              <a:gd name="connsiteX5" fmla="*/ 0 w 5916140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16140" h="6190488">
                <a:moveTo>
                  <a:pt x="0" y="0"/>
                </a:moveTo>
                <a:lnTo>
                  <a:pt x="5729497" y="0"/>
                </a:lnTo>
                <a:cubicBezTo>
                  <a:pt x="5832577" y="0"/>
                  <a:pt x="5916140" y="83563"/>
                  <a:pt x="5916140" y="186643"/>
                </a:cubicBezTo>
                <a:lnTo>
                  <a:pt x="5916140" y="6003845"/>
                </a:lnTo>
                <a:cubicBezTo>
                  <a:pt x="5916140" y="6106925"/>
                  <a:pt x="5832577" y="6190488"/>
                  <a:pt x="5729497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3" y="6529916"/>
            <a:ext cx="2031073" cy="328084"/>
          </a:xfrm>
          <a:prstGeom prst="rect">
            <a:avLst/>
          </a:prstGeom>
        </p:spPr>
        <p:txBody>
          <a:bodyPr/>
          <a:lstStyle/>
          <a:p>
            <a:fld id="{94AA46E2-C0A0-44BA-93A9-D4127FD2F1BC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B917F337-1FB6-4959-9CEF-33EEADA87A07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1A81A3-09AD-4886-CA58-1C5308FB34ED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2895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3044" y="907299"/>
            <a:ext cx="3222923" cy="1203162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26FC952-7E45-FC54-E540-F375172C0E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7226004" cy="6190488"/>
          </a:xfrm>
          <a:custGeom>
            <a:avLst/>
            <a:gdLst>
              <a:gd name="connsiteX0" fmla="*/ 186643 w 7226004"/>
              <a:gd name="connsiteY0" fmla="*/ 0 h 6190488"/>
              <a:gd name="connsiteX1" fmla="*/ 7226004 w 7226004"/>
              <a:gd name="connsiteY1" fmla="*/ 0 h 6190488"/>
              <a:gd name="connsiteX2" fmla="*/ 7226004 w 7226004"/>
              <a:gd name="connsiteY2" fmla="*/ 6190488 h 6190488"/>
              <a:gd name="connsiteX3" fmla="*/ 186643 w 7226004"/>
              <a:gd name="connsiteY3" fmla="*/ 6190488 h 6190488"/>
              <a:gd name="connsiteX4" fmla="*/ 0 w 7226004"/>
              <a:gd name="connsiteY4" fmla="*/ 6003845 h 6190488"/>
              <a:gd name="connsiteX5" fmla="*/ 0 w 7226004"/>
              <a:gd name="connsiteY5" fmla="*/ 186643 h 6190488"/>
              <a:gd name="connsiteX6" fmla="*/ 186643 w 7226004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26004" h="6190488">
                <a:moveTo>
                  <a:pt x="186643" y="0"/>
                </a:moveTo>
                <a:lnTo>
                  <a:pt x="7226004" y="0"/>
                </a:lnTo>
                <a:lnTo>
                  <a:pt x="7226004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03044" y="2240265"/>
            <a:ext cx="3222923" cy="37104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103044" y="6529915"/>
            <a:ext cx="922372" cy="328084"/>
          </a:xfrm>
          <a:prstGeom prst="rect">
            <a:avLst/>
          </a:prstGeom>
        </p:spPr>
        <p:txBody>
          <a:bodyPr/>
          <a:lstStyle/>
          <a:p>
            <a:fld id="{94AA46E2-C0A0-44BA-93A9-D4127FD2F1BC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025417" y="6529915"/>
            <a:ext cx="2390244" cy="3280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B917F337-1FB6-4959-9CEF-33EEADA87A0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B9005A-8E92-C720-BABE-52545C043BA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7893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299"/>
            <a:ext cx="3351329" cy="120316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244789"/>
            <a:ext cx="3351329" cy="37059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3031C5B-201F-65FC-977A-E04E980A8D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333756"/>
            <a:ext cx="7072080" cy="6190488"/>
          </a:xfrm>
          <a:custGeom>
            <a:avLst/>
            <a:gdLst>
              <a:gd name="connsiteX0" fmla="*/ 0 w 7072080"/>
              <a:gd name="connsiteY0" fmla="*/ 0 h 6190488"/>
              <a:gd name="connsiteX1" fmla="*/ 6885437 w 7072080"/>
              <a:gd name="connsiteY1" fmla="*/ 0 h 6190488"/>
              <a:gd name="connsiteX2" fmla="*/ 7072080 w 7072080"/>
              <a:gd name="connsiteY2" fmla="*/ 186643 h 6190488"/>
              <a:gd name="connsiteX3" fmla="*/ 7072080 w 7072080"/>
              <a:gd name="connsiteY3" fmla="*/ 6003845 h 6190488"/>
              <a:gd name="connsiteX4" fmla="*/ 6885437 w 7072080"/>
              <a:gd name="connsiteY4" fmla="*/ 6190488 h 6190488"/>
              <a:gd name="connsiteX5" fmla="*/ 0 w 7072080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72080" h="6190488">
                <a:moveTo>
                  <a:pt x="0" y="0"/>
                </a:moveTo>
                <a:lnTo>
                  <a:pt x="6885437" y="0"/>
                </a:lnTo>
                <a:cubicBezTo>
                  <a:pt x="6988517" y="0"/>
                  <a:pt x="7072080" y="83563"/>
                  <a:pt x="7072080" y="186643"/>
                </a:cubicBezTo>
                <a:lnTo>
                  <a:pt x="7072080" y="6003845"/>
                </a:lnTo>
                <a:cubicBezTo>
                  <a:pt x="7072080" y="6106925"/>
                  <a:pt x="6988517" y="6190488"/>
                  <a:pt x="6885437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3" y="6529916"/>
            <a:ext cx="1067625" cy="328084"/>
          </a:xfrm>
          <a:prstGeom prst="rect">
            <a:avLst/>
          </a:prstGeom>
        </p:spPr>
        <p:txBody>
          <a:bodyPr/>
          <a:lstStyle/>
          <a:p>
            <a:fld id="{94AA46E2-C0A0-44BA-93A9-D4127FD2F1BC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B917F337-1FB6-4959-9CEF-33EEADA87A07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5A9B769-FEAE-2962-E26F-2A44DC7B32A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1401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0265" y="907300"/>
            <a:ext cx="3025702" cy="2114466"/>
          </a:xfrm>
        </p:spPr>
        <p:txBody>
          <a:bodyPr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58BC462-E794-03C0-9112-F7F3BCEED1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7423225" cy="6190488"/>
          </a:xfrm>
          <a:custGeom>
            <a:avLst/>
            <a:gdLst>
              <a:gd name="connsiteX0" fmla="*/ 186643 w 7423225"/>
              <a:gd name="connsiteY0" fmla="*/ 0 h 6190488"/>
              <a:gd name="connsiteX1" fmla="*/ 7423225 w 7423225"/>
              <a:gd name="connsiteY1" fmla="*/ 0 h 6190488"/>
              <a:gd name="connsiteX2" fmla="*/ 7423225 w 7423225"/>
              <a:gd name="connsiteY2" fmla="*/ 6190488 h 6190488"/>
              <a:gd name="connsiteX3" fmla="*/ 186643 w 7423225"/>
              <a:gd name="connsiteY3" fmla="*/ 6190488 h 6190488"/>
              <a:gd name="connsiteX4" fmla="*/ 0 w 7423225"/>
              <a:gd name="connsiteY4" fmla="*/ 6003845 h 6190488"/>
              <a:gd name="connsiteX5" fmla="*/ 0 w 7423225"/>
              <a:gd name="connsiteY5" fmla="*/ 186643 h 6190488"/>
              <a:gd name="connsiteX6" fmla="*/ 186643 w 7423225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23225" h="6190488">
                <a:moveTo>
                  <a:pt x="186643" y="0"/>
                </a:moveTo>
                <a:lnTo>
                  <a:pt x="7423225" y="0"/>
                </a:lnTo>
                <a:lnTo>
                  <a:pt x="7423225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00265" y="3156095"/>
            <a:ext cx="3025702" cy="279459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529915"/>
            <a:ext cx="1003659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94AA46E2-C0A0-44BA-93A9-D4127FD2F1BC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529915"/>
            <a:ext cx="2068899" cy="3280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B917F337-1FB6-4959-9CEF-33EEADA87A07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3CB8547-3131-E62F-78BD-1E2AB8979C91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17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3850" y="907302"/>
            <a:ext cx="4222117" cy="3697488"/>
          </a:xfrm>
        </p:spPr>
        <p:txBody>
          <a:bodyPr anchor="b">
            <a:normAutofit/>
          </a:bodyPr>
          <a:lstStyle>
            <a:lvl1pPr algn="l">
              <a:defRPr sz="5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03850" y="4731335"/>
            <a:ext cx="4222117" cy="1219362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E190545-F7D8-0D1C-1BCC-C670CFFE0C6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140" y="333756"/>
            <a:ext cx="6226810" cy="6190488"/>
          </a:xfrm>
          <a:custGeom>
            <a:avLst/>
            <a:gdLst>
              <a:gd name="connsiteX0" fmla="*/ 186643 w 6226810"/>
              <a:gd name="connsiteY0" fmla="*/ 0 h 6190488"/>
              <a:gd name="connsiteX1" fmla="*/ 6226810 w 6226810"/>
              <a:gd name="connsiteY1" fmla="*/ 0 h 6190488"/>
              <a:gd name="connsiteX2" fmla="*/ 6226810 w 6226810"/>
              <a:gd name="connsiteY2" fmla="*/ 6190488 h 6190488"/>
              <a:gd name="connsiteX3" fmla="*/ 186643 w 6226810"/>
              <a:gd name="connsiteY3" fmla="*/ 6190488 h 6190488"/>
              <a:gd name="connsiteX4" fmla="*/ 0 w 6226810"/>
              <a:gd name="connsiteY4" fmla="*/ 6003845 h 6190488"/>
              <a:gd name="connsiteX5" fmla="*/ 0 w 6226810"/>
              <a:gd name="connsiteY5" fmla="*/ 186643 h 6190488"/>
              <a:gd name="connsiteX6" fmla="*/ 186643 w 6226810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6810" h="6190488">
                <a:moveTo>
                  <a:pt x="186643" y="0"/>
                </a:moveTo>
                <a:lnTo>
                  <a:pt x="6226810" y="0"/>
                </a:lnTo>
                <a:lnTo>
                  <a:pt x="6226810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 dpi="0" rotWithShape="1"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529916"/>
            <a:ext cx="170762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94AA46E2-C0A0-44BA-93A9-D4127FD2F1BC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B917F337-1FB6-4959-9CEF-33EEADA87A0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DF5215-34B8-BE6B-A816-58B2F37B1D5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9127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94AA46E2-C0A0-44BA-93A9-D4127FD2F1BC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B917F337-1FB6-4959-9CEF-33EEADA87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892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94AA46E2-C0A0-44BA-93A9-D4127FD2F1BC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B917F337-1FB6-4959-9CEF-33EEADA87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5948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  <a:prstGeom prst="rect">
            <a:avLst/>
          </a:prstGeom>
        </p:spPr>
        <p:txBody>
          <a:bodyPr/>
          <a:lstStyle/>
          <a:p>
            <a:fld id="{94AA46E2-C0A0-44BA-93A9-D4127FD2F1BC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  <a:prstGeom prst="rect">
            <a:avLst/>
          </a:prstGeom>
        </p:spPr>
        <p:txBody>
          <a:bodyPr/>
          <a:lstStyle/>
          <a:p>
            <a:fld id="{B917F337-1FB6-4959-9CEF-33EEADA87A0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8696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707AF85-94F0-A688-031E-5C9B12E7DA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646" y="1810322"/>
            <a:ext cx="4547183" cy="44441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FEB7308-4C28-B462-9DD9-8D821D48BB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8331" y="2044501"/>
            <a:ext cx="3975817" cy="3975817"/>
          </a:xfrm>
          <a:custGeom>
            <a:avLst/>
            <a:gdLst>
              <a:gd name="connsiteX0" fmla="*/ 1987909 w 3975817"/>
              <a:gd name="connsiteY0" fmla="*/ 0 h 3975817"/>
              <a:gd name="connsiteX1" fmla="*/ 3975817 w 3975817"/>
              <a:gd name="connsiteY1" fmla="*/ 1987909 h 3975817"/>
              <a:gd name="connsiteX2" fmla="*/ 1987909 w 3975817"/>
              <a:gd name="connsiteY2" fmla="*/ 3975817 h 3975817"/>
              <a:gd name="connsiteX3" fmla="*/ 0 w 3975817"/>
              <a:gd name="connsiteY3" fmla="*/ 1987909 h 3975817"/>
              <a:gd name="connsiteX4" fmla="*/ 1987909 w 3975817"/>
              <a:gd name="connsiteY4" fmla="*/ 0 h 3975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5817" h="3975817">
                <a:moveTo>
                  <a:pt x="1987909" y="0"/>
                </a:moveTo>
                <a:cubicBezTo>
                  <a:pt x="3085800" y="0"/>
                  <a:pt x="3975817" y="890017"/>
                  <a:pt x="3975817" y="1987909"/>
                </a:cubicBezTo>
                <a:cubicBezTo>
                  <a:pt x="3975817" y="3085800"/>
                  <a:pt x="3085800" y="3975817"/>
                  <a:pt x="1987909" y="3975817"/>
                </a:cubicBezTo>
                <a:cubicBezTo>
                  <a:pt x="890017" y="3975817"/>
                  <a:pt x="0" y="3085800"/>
                  <a:pt x="0" y="1987909"/>
                </a:cubicBezTo>
                <a:cubicBezTo>
                  <a:pt x="0" y="890017"/>
                  <a:pt x="890017" y="0"/>
                  <a:pt x="1987909" y="0"/>
                </a:cubicBezTo>
                <a:close/>
              </a:path>
            </a:pathLst>
          </a:custGeom>
          <a:blipFill dpi="0" rotWithShape="1">
            <a:blip r:embed="rId3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1828800"/>
            <a:ext cx="5483355" cy="442887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94AA46E2-C0A0-44BA-93A9-D4127FD2F1BC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B917F337-1FB6-4959-9CEF-33EEADA87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0310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5BFD4E-5044-9769-5E8F-5BEC1C2A21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648" y="2271376"/>
            <a:ext cx="4155294" cy="4061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4DA44E7-3265-78D1-59E3-AEFDF6112DD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73710" y="2485372"/>
            <a:ext cx="3633170" cy="3633170"/>
          </a:xfrm>
          <a:custGeom>
            <a:avLst/>
            <a:gdLst>
              <a:gd name="connsiteX0" fmla="*/ 1816585 w 3633170"/>
              <a:gd name="connsiteY0" fmla="*/ 0 h 3633170"/>
              <a:gd name="connsiteX1" fmla="*/ 3633170 w 3633170"/>
              <a:gd name="connsiteY1" fmla="*/ 1816585 h 3633170"/>
              <a:gd name="connsiteX2" fmla="*/ 1816585 w 3633170"/>
              <a:gd name="connsiteY2" fmla="*/ 3633170 h 3633170"/>
              <a:gd name="connsiteX3" fmla="*/ 0 w 3633170"/>
              <a:gd name="connsiteY3" fmla="*/ 1816585 h 3633170"/>
              <a:gd name="connsiteX4" fmla="*/ 1816585 w 3633170"/>
              <a:gd name="connsiteY4" fmla="*/ 0 h 3633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3170" h="3633170">
                <a:moveTo>
                  <a:pt x="1816585" y="0"/>
                </a:moveTo>
                <a:cubicBezTo>
                  <a:pt x="2819857" y="0"/>
                  <a:pt x="3633170" y="813313"/>
                  <a:pt x="3633170" y="1816585"/>
                </a:cubicBezTo>
                <a:cubicBezTo>
                  <a:pt x="3633170" y="2819857"/>
                  <a:pt x="2819857" y="3633170"/>
                  <a:pt x="1816585" y="3633170"/>
                </a:cubicBezTo>
                <a:cubicBezTo>
                  <a:pt x="813313" y="3633170"/>
                  <a:pt x="0" y="2819857"/>
                  <a:pt x="0" y="1816585"/>
                </a:cubicBezTo>
                <a:cubicBezTo>
                  <a:pt x="0" y="813313"/>
                  <a:pt x="813313" y="0"/>
                  <a:pt x="1816585" y="0"/>
                </a:cubicBezTo>
                <a:close/>
              </a:path>
            </a:pathLst>
          </a:custGeom>
          <a:blipFill dpi="0" rotWithShape="1">
            <a:blip r:embed="rId3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94AA46E2-C0A0-44BA-93A9-D4127FD2F1BC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B917F337-1FB6-4959-9CEF-33EEADA87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9779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B50B4B-78CB-E542-02D9-864CE61BF8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715" y="2311121"/>
            <a:ext cx="4085820" cy="3993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A5E0D2B-AF9D-6520-DEF7-6EF60AC4660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4412" y="2521539"/>
            <a:ext cx="3572426" cy="3572426"/>
          </a:xfrm>
          <a:custGeom>
            <a:avLst/>
            <a:gdLst>
              <a:gd name="connsiteX0" fmla="*/ 1786213 w 3572426"/>
              <a:gd name="connsiteY0" fmla="*/ 0 h 3572426"/>
              <a:gd name="connsiteX1" fmla="*/ 3572426 w 3572426"/>
              <a:gd name="connsiteY1" fmla="*/ 1786213 h 3572426"/>
              <a:gd name="connsiteX2" fmla="*/ 1786213 w 3572426"/>
              <a:gd name="connsiteY2" fmla="*/ 3572426 h 3572426"/>
              <a:gd name="connsiteX3" fmla="*/ 0 w 3572426"/>
              <a:gd name="connsiteY3" fmla="*/ 1786213 h 3572426"/>
              <a:gd name="connsiteX4" fmla="*/ 1786213 w 3572426"/>
              <a:gd name="connsiteY4" fmla="*/ 0 h 357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2426" h="3572426">
                <a:moveTo>
                  <a:pt x="1786213" y="0"/>
                </a:moveTo>
                <a:cubicBezTo>
                  <a:pt x="2772711" y="0"/>
                  <a:pt x="3572426" y="799715"/>
                  <a:pt x="3572426" y="1786213"/>
                </a:cubicBezTo>
                <a:cubicBezTo>
                  <a:pt x="3572426" y="2772711"/>
                  <a:pt x="2772711" y="3572426"/>
                  <a:pt x="1786213" y="3572426"/>
                </a:cubicBezTo>
                <a:cubicBezTo>
                  <a:pt x="799715" y="3572426"/>
                  <a:pt x="0" y="2772711"/>
                  <a:pt x="0" y="1786213"/>
                </a:cubicBezTo>
                <a:cubicBezTo>
                  <a:pt x="0" y="799715"/>
                  <a:pt x="799715" y="0"/>
                  <a:pt x="1786213" y="0"/>
                </a:cubicBezTo>
                <a:close/>
              </a:path>
            </a:pathLst>
          </a:custGeom>
          <a:blipFill dpi="0" rotWithShape="1">
            <a:blip r:embed="rId3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94AA46E2-C0A0-44BA-93A9-D4127FD2F1BC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B917F337-1FB6-4959-9CEF-33EEADA87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2503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25626D2-80B1-31C0-8C4C-03AEBF6B45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5066" y="2105276"/>
            <a:ext cx="4085820" cy="399326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B8AD6A1-C215-DFF8-ECFA-D092D628B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907303"/>
            <a:ext cx="10966706" cy="1132258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F6745D6-F853-FF75-28EF-2DD864956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7" y="2311121"/>
            <a:ext cx="6158266" cy="399326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366C839-A25F-2CB3-40B9-811BB4C751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91763" y="2315694"/>
            <a:ext cx="3572426" cy="3572426"/>
          </a:xfrm>
          <a:custGeom>
            <a:avLst/>
            <a:gdLst>
              <a:gd name="connsiteX0" fmla="*/ 1786213 w 3572426"/>
              <a:gd name="connsiteY0" fmla="*/ 0 h 3572426"/>
              <a:gd name="connsiteX1" fmla="*/ 3572426 w 3572426"/>
              <a:gd name="connsiteY1" fmla="*/ 1786213 h 3572426"/>
              <a:gd name="connsiteX2" fmla="*/ 1786213 w 3572426"/>
              <a:gd name="connsiteY2" fmla="*/ 3572426 h 3572426"/>
              <a:gd name="connsiteX3" fmla="*/ 0 w 3572426"/>
              <a:gd name="connsiteY3" fmla="*/ 1786213 h 3572426"/>
              <a:gd name="connsiteX4" fmla="*/ 1786213 w 3572426"/>
              <a:gd name="connsiteY4" fmla="*/ 0 h 357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2426" h="3572426">
                <a:moveTo>
                  <a:pt x="1786213" y="0"/>
                </a:moveTo>
                <a:cubicBezTo>
                  <a:pt x="2772711" y="0"/>
                  <a:pt x="3572426" y="799715"/>
                  <a:pt x="3572426" y="1786213"/>
                </a:cubicBezTo>
                <a:cubicBezTo>
                  <a:pt x="3572426" y="2772711"/>
                  <a:pt x="2772711" y="3572426"/>
                  <a:pt x="1786213" y="3572426"/>
                </a:cubicBezTo>
                <a:cubicBezTo>
                  <a:pt x="799715" y="3572426"/>
                  <a:pt x="0" y="2772711"/>
                  <a:pt x="0" y="1786213"/>
                </a:cubicBezTo>
                <a:cubicBezTo>
                  <a:pt x="0" y="799715"/>
                  <a:pt x="799715" y="0"/>
                  <a:pt x="1786213" y="0"/>
                </a:cubicBezTo>
                <a:close/>
              </a:path>
            </a:pathLst>
          </a:custGeom>
          <a:blipFill dpi="0" rotWithShape="1">
            <a:blip r:embed="rId3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94AA46E2-C0A0-44BA-93A9-D4127FD2F1BC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B917F337-1FB6-4959-9CEF-33EEADA87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19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7C0B019-1F65-5FF3-EACC-1DBD4333A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0064" y="557784"/>
            <a:ext cx="5914085" cy="578011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763DD55-592C-903A-3F9C-A96924CFE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907302"/>
            <a:ext cx="4361688" cy="1649694"/>
          </a:xfrm>
        </p:spPr>
        <p:txBody>
          <a:bodyPr anchor="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4361688" cy="3434638"/>
          </a:xfrm>
        </p:spPr>
        <p:txBody>
          <a:bodyPr anchor="b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51C0813-C057-2B90-9C5A-3AE995C8973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71625" y="862357"/>
            <a:ext cx="5170964" cy="5170964"/>
          </a:xfrm>
          <a:custGeom>
            <a:avLst/>
            <a:gdLst>
              <a:gd name="connsiteX0" fmla="*/ 2585482 w 5170964"/>
              <a:gd name="connsiteY0" fmla="*/ 0 h 5170964"/>
              <a:gd name="connsiteX1" fmla="*/ 5170964 w 5170964"/>
              <a:gd name="connsiteY1" fmla="*/ 2585482 h 5170964"/>
              <a:gd name="connsiteX2" fmla="*/ 2585482 w 5170964"/>
              <a:gd name="connsiteY2" fmla="*/ 5170964 h 5170964"/>
              <a:gd name="connsiteX3" fmla="*/ 0 w 5170964"/>
              <a:gd name="connsiteY3" fmla="*/ 2585482 h 5170964"/>
              <a:gd name="connsiteX4" fmla="*/ 2585482 w 5170964"/>
              <a:gd name="connsiteY4" fmla="*/ 0 h 5170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0964" h="5170964">
                <a:moveTo>
                  <a:pt x="2585482" y="0"/>
                </a:moveTo>
                <a:cubicBezTo>
                  <a:pt x="4013405" y="0"/>
                  <a:pt x="5170964" y="1157560"/>
                  <a:pt x="5170964" y="2585482"/>
                </a:cubicBezTo>
                <a:cubicBezTo>
                  <a:pt x="5170964" y="4013405"/>
                  <a:pt x="4013405" y="5170964"/>
                  <a:pt x="2585482" y="5170964"/>
                </a:cubicBezTo>
                <a:cubicBezTo>
                  <a:pt x="1157560" y="5170964"/>
                  <a:pt x="0" y="4013405"/>
                  <a:pt x="0" y="2585482"/>
                </a:cubicBezTo>
                <a:cubicBezTo>
                  <a:pt x="0" y="1157560"/>
                  <a:pt x="1157560" y="0"/>
                  <a:pt x="2585482" y="0"/>
                </a:cubicBezTo>
                <a:close/>
              </a:path>
            </a:pathLst>
          </a:custGeom>
          <a:blipFill dpi="0" rotWithShape="1">
            <a:blip r:embed="rId3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94AA46E2-C0A0-44BA-93A9-D4127FD2F1BC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B917F337-1FB6-4959-9CEF-33EEADA87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11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967907A-96CA-89D9-9FD8-C85BFFEAF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316" y="4421770"/>
            <a:ext cx="10499656" cy="1528927"/>
          </a:xfrm>
        </p:spPr>
        <p:txBody>
          <a:bodyPr>
            <a:normAutofit/>
          </a:bodyPr>
          <a:lstStyle>
            <a:lvl1pPr algn="l">
              <a:lnSpc>
                <a:spcPct val="110000"/>
              </a:lnSpc>
              <a:defRPr sz="20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824A94E6-CFC2-45CB-1F4E-C00A6DA2F70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66336" y="1330310"/>
            <a:ext cx="10499656" cy="3273331"/>
          </a:xfrm>
        </p:spPr>
        <p:txBody>
          <a:bodyPr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2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94AA46E2-C0A0-44BA-93A9-D4127FD2F1BC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B917F337-1FB6-4959-9CEF-33EEADA87A0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A1F52FC-EB68-58F2-85B1-6235B55362A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3813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804120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94AA46E2-C0A0-44BA-93A9-D4127FD2F1BC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B917F337-1FB6-4959-9CEF-33EEADA87A0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ACAAB8A-DD1F-F240-8651-22FAC159B42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134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9537" y="905256"/>
            <a:ext cx="4206240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536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7B7186-FB14-CA62-FE96-5476125CC1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333756"/>
            <a:ext cx="6237732" cy="6190488"/>
          </a:xfrm>
          <a:custGeom>
            <a:avLst/>
            <a:gdLst>
              <a:gd name="connsiteX0" fmla="*/ 0 w 6237732"/>
              <a:gd name="connsiteY0" fmla="*/ 0 h 6190488"/>
              <a:gd name="connsiteX1" fmla="*/ 6051089 w 6237732"/>
              <a:gd name="connsiteY1" fmla="*/ 0 h 6190488"/>
              <a:gd name="connsiteX2" fmla="*/ 6237732 w 6237732"/>
              <a:gd name="connsiteY2" fmla="*/ 186643 h 6190488"/>
              <a:gd name="connsiteX3" fmla="*/ 6237732 w 6237732"/>
              <a:gd name="connsiteY3" fmla="*/ 6003845 h 6190488"/>
              <a:gd name="connsiteX4" fmla="*/ 6051089 w 6237732"/>
              <a:gd name="connsiteY4" fmla="*/ 6190488 h 6190488"/>
              <a:gd name="connsiteX5" fmla="*/ 0 w 6237732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37732" h="6190488">
                <a:moveTo>
                  <a:pt x="0" y="0"/>
                </a:moveTo>
                <a:lnTo>
                  <a:pt x="6051089" y="0"/>
                </a:lnTo>
                <a:cubicBezTo>
                  <a:pt x="6154169" y="0"/>
                  <a:pt x="6237732" y="83563"/>
                  <a:pt x="6237732" y="186643"/>
                </a:cubicBezTo>
                <a:lnTo>
                  <a:pt x="6237732" y="6003845"/>
                </a:lnTo>
                <a:cubicBezTo>
                  <a:pt x="6237732" y="6106925"/>
                  <a:pt x="6154169" y="6190488"/>
                  <a:pt x="6051089" y="6190488"/>
                </a:cubicBezTo>
                <a:lnTo>
                  <a:pt x="0" y="6190488"/>
                </a:lnTo>
                <a:close/>
              </a:path>
            </a:pathLst>
          </a:custGeom>
          <a:blipFill dpi="0" rotWithShape="1"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47133" y="6529916"/>
            <a:ext cx="1951777" cy="328084"/>
          </a:xfrm>
          <a:prstGeom prst="rect">
            <a:avLst/>
          </a:prstGeom>
        </p:spPr>
        <p:txBody>
          <a:bodyPr/>
          <a:lstStyle/>
          <a:p>
            <a:fld id="{94AA46E2-C0A0-44BA-93A9-D4127FD2F1BC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80928" y="6529916"/>
            <a:ext cx="2805405" cy="3280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636569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B917F337-1FB6-4959-9CEF-33EEADA87A0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AE6C76-D3EE-C74F-F49E-97F6141F5D1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2534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421770"/>
            <a:ext cx="7525512" cy="1933310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0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1353387"/>
            <a:ext cx="10543032" cy="3273331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75A1B29-DFBD-4673-8328-3ED6619AAB50}" type="datetime1">
              <a:rPr lang="en-US" smtClean="0"/>
              <a:t>6/12/2025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2EF41C-4509-4150-C0F1-83BB756ACF5F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820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63662" y="561268"/>
            <a:ext cx="9264676" cy="5735465"/>
          </a:xfr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2860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45720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685800" indent="0" algn="ctr">
              <a:lnSpc>
                <a:spcPct val="100000"/>
              </a:lnSpc>
              <a:buNone/>
              <a:defRPr lang="en-US" sz="8000" b="1" kern="1200" cap="all" baseline="0" dirty="0">
                <a:solidFill>
                  <a:schemeClr val="tx1"/>
                </a:solidFill>
                <a:latin typeface="Playfair Display Black" pitchFamily="2" charset="0"/>
                <a:ea typeface="+mj-ea"/>
                <a:cs typeface="+mj-cs"/>
              </a:defRPr>
            </a:lvl4pPr>
            <a:lvl5pPr marL="914400" indent="0" algn="ctr">
              <a:lnSpc>
                <a:spcPct val="100000"/>
              </a:lnSpc>
              <a:buNone/>
              <a:defRPr lang="en-US" sz="8000" b="1" kern="1200" cap="all" baseline="0" dirty="0">
                <a:solidFill>
                  <a:schemeClr val="tx1"/>
                </a:solidFill>
                <a:latin typeface="Playfair Display Black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94AA46E2-C0A0-44BA-93A9-D4127FD2F1BC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B917F337-1FB6-4959-9CEF-33EEADA87A0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44775AE-F67F-CB44-1D87-AB4D287818A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2857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94AA46E2-C0A0-44BA-93A9-D4127FD2F1BC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B917F337-1FB6-4959-9CEF-33EEADA87A0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34D2A7D-7433-3BD7-B540-CAF81289672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218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94AA46E2-C0A0-44BA-93A9-D4127FD2F1BC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B917F337-1FB6-4959-9CEF-33EEADA87A0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F6FAFB8-6136-DD3A-86C3-855ED940D6F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55454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34321655-180C-E5FF-5EBA-CB7C8C9005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7"/>
          <a:stretch/>
        </p:blipFill>
        <p:spPr>
          <a:xfrm>
            <a:off x="492638" y="0"/>
            <a:ext cx="4471248" cy="419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0322" y="5137616"/>
            <a:ext cx="8054173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93371" y="1188720"/>
            <a:ext cx="8593017" cy="2174966"/>
          </a:xfrm>
        </p:spPr>
        <p:txBody>
          <a:bodyPr anchor="b">
            <a:normAutofit/>
          </a:bodyPr>
          <a:lstStyle>
            <a:lvl1pPr marL="0" indent="-457200" defTabSz="914400">
              <a:lnSpc>
                <a:spcPct val="80000"/>
              </a:lnSpc>
              <a:spcBef>
                <a:spcPts val="0"/>
              </a:spcBef>
              <a:buNone/>
              <a:defRPr sz="45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94AA46E2-C0A0-44BA-93A9-D4127FD2F1BC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B917F337-1FB6-4959-9CEF-33EEADA87A0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59926F-2327-8B2D-085E-499F8F38779A}"/>
              </a:ext>
            </a:extLst>
          </p:cNvPr>
          <p:cNvCxnSpPr/>
          <p:nvPr/>
        </p:nvCxnSpPr>
        <p:spPr>
          <a:xfrm>
            <a:off x="1551214" y="3477986"/>
            <a:ext cx="0" cy="199208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473891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349240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80000"/>
              </a:lnSpc>
              <a:spcBef>
                <a:spcPts val="0"/>
              </a:spcBef>
              <a:buNone/>
              <a:defRPr sz="40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94AA46E2-C0A0-44BA-93A9-D4127FD2F1BC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B917F337-1FB6-4959-9CEF-33EEADA87A0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5A24BE-62EC-1D31-CC8C-91D6C09F8228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007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041" y="566928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80000"/>
              </a:lnSpc>
              <a:spcBef>
                <a:spcPts val="0"/>
              </a:spcBef>
              <a:buNone/>
              <a:defRPr sz="42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94AA46E2-C0A0-44BA-93A9-D4127FD2F1BC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B917F337-1FB6-4959-9CEF-33EEADA87A0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CC92CDB-3DCC-F547-8EEC-BE14157A425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7759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F63BBBA-62F7-DBEC-F9CF-7226CF222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70C6923B-FF9D-B437-5588-878AF0F8A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0892" y="2268121"/>
            <a:ext cx="5040809" cy="398028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2312870-557C-564C-3520-F00CB9BF5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5157" y="2268121"/>
            <a:ext cx="5040809" cy="398028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94AA46E2-C0A0-44BA-93A9-D4127FD2F1BC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B917F337-1FB6-4959-9CEF-33EEADA87A07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B15031E-7D6B-5DB2-0949-3226C3A6B5E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84022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4C7CB3-8309-EE97-00D8-73D90094F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0893" y="2268121"/>
            <a:ext cx="504080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CF4B8FC-8114-F896-19E9-61BFDBF1E79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285158" y="2268121"/>
            <a:ext cx="504080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0892" y="2969987"/>
            <a:ext cx="5040809" cy="32784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A05586D-8745-CB79-26DE-BB05CF6BF8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5157" y="2969987"/>
            <a:ext cx="5040809" cy="32784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94AA46E2-C0A0-44BA-93A9-D4127FD2F1BC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B917F337-1FB6-4959-9CEF-33EEADA87A0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69FD757-76AB-74D2-BF21-512AF236806B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61525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7CF8608-BD7F-FDF6-C9FE-359BAFBCC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94AA46E2-C0A0-44BA-93A9-D4127FD2F1BC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B917F337-1FB6-4959-9CEF-33EEADA87A0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4ABFCC-D627-9493-2426-A6E5682EEBD4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416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703F4AEB-E597-882F-3A69-A923B8DED4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7"/>
          <a:stretch/>
        </p:blipFill>
        <p:spPr>
          <a:xfrm>
            <a:off x="398705" y="0"/>
            <a:ext cx="5697291" cy="50217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b">
            <a:normAutofit/>
          </a:bodyPr>
          <a:lstStyle>
            <a:lvl1pPr algn="l">
              <a:defRPr sz="7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017" y="4349578"/>
            <a:ext cx="6821182" cy="138472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94AA46E2-C0A0-44BA-93A9-D4127FD2F1BC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B917F337-1FB6-4959-9CEF-33EEADA87A07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5621C6-56CB-3166-B017-50A927415F64}"/>
              </a:ext>
            </a:extLst>
          </p:cNvPr>
          <p:cNvCxnSpPr>
            <a:cxnSpLocks/>
          </p:cNvCxnSpPr>
          <p:nvPr/>
        </p:nvCxnSpPr>
        <p:spPr>
          <a:xfrm>
            <a:off x="637839" y="4236969"/>
            <a:ext cx="0" cy="13847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2958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94AA46E2-C0A0-44BA-93A9-D4127FD2F1BC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B917F337-1FB6-4959-9CEF-33EEADA87A0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94126D0-8C62-BE14-DAD7-1281C05B8DCA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2365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94AA46E2-C0A0-44BA-93A9-D4127FD2F1BC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B917F337-1FB6-4959-9CEF-33EEADA87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931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59536" y="3594099"/>
            <a:ext cx="10472928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94AA46E2-C0A0-44BA-93A9-D4127FD2F1BC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B917F337-1FB6-4959-9CEF-33EEADA87A0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0F630EC-9C35-9636-5C2F-9B305B2CCE3F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626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515E74ED-2A6E-80D7-2247-FD12F26125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00"/>
          <a:stretch/>
        </p:blipFill>
        <p:spPr>
          <a:xfrm>
            <a:off x="462641" y="0"/>
            <a:ext cx="8989429" cy="47554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857" y="3603170"/>
            <a:ext cx="7014009" cy="1507672"/>
          </a:xfrm>
        </p:spPr>
        <p:txBody>
          <a:bodyPr anchor="b">
            <a:noAutofit/>
          </a:bodyPr>
          <a:lstStyle>
            <a:lvl1pPr>
              <a:defRPr sz="45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4133" y="5480958"/>
            <a:ext cx="6360733" cy="744158"/>
          </a:xfr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 indent="0">
              <a:lnSpc>
                <a:spcPct val="110000"/>
              </a:lnSpc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94AA46E2-C0A0-44BA-93A9-D4127FD2F1BC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B917F337-1FB6-4959-9CEF-33EEADA87A07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055BD5-F132-7EB0-787E-04988310DC8B}"/>
              </a:ext>
            </a:extLst>
          </p:cNvPr>
          <p:cNvCxnSpPr>
            <a:cxnSpLocks/>
          </p:cNvCxnSpPr>
          <p:nvPr/>
        </p:nvCxnSpPr>
        <p:spPr>
          <a:xfrm>
            <a:off x="4985657" y="5238749"/>
            <a:ext cx="0" cy="8827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70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659BA83-0C6E-2A70-AED3-E386CABE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9601200" cy="9144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280160" y="2377440"/>
            <a:ext cx="9619488" cy="3429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612406-06E6-DCE4-7F2F-D98836A802A6}"/>
              </a:ext>
            </a:extLst>
          </p:cNvPr>
          <p:cNvCxnSpPr>
            <a:cxnSpLocks/>
          </p:cNvCxnSpPr>
          <p:nvPr userDrawn="1"/>
        </p:nvCxnSpPr>
        <p:spPr>
          <a:xfrm>
            <a:off x="1295400" y="82296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77157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4267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02AE2374-EA36-E826-C9F3-73CD3978F4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68" b="47295"/>
          <a:stretch/>
        </p:blipFill>
        <p:spPr>
          <a:xfrm>
            <a:off x="3701142" y="2068286"/>
            <a:ext cx="8490855" cy="4789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323" y="4617138"/>
            <a:ext cx="6853511" cy="101498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94AA46E2-C0A0-44BA-93A9-D4127FD2F1BC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B917F337-1FB6-4959-9CEF-33EEADA87A0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2B0C21-F380-74EA-96A8-0858FD0075A4}"/>
              </a:ext>
            </a:extLst>
          </p:cNvPr>
          <p:cNvCxnSpPr>
            <a:cxnSpLocks/>
          </p:cNvCxnSpPr>
          <p:nvPr/>
        </p:nvCxnSpPr>
        <p:spPr>
          <a:xfrm>
            <a:off x="755780" y="4492300"/>
            <a:ext cx="0" cy="11293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80565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717639-19C5-F877-6AAE-FF488C7936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72615" y="905615"/>
            <a:ext cx="5046770" cy="50467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3888" y="1427162"/>
            <a:ext cx="9484224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14850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94AA46E2-C0A0-44BA-93A9-D4127FD2F1BC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B917F337-1FB6-4959-9CEF-33EEADA87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07175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7D4B28D-BD47-8092-F202-DCD18D1BAE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4425" y="1198517"/>
            <a:ext cx="4438650" cy="4438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D4D61D-AA1D-D414-2D63-F3B4B0760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708" y="2801929"/>
            <a:ext cx="8686801" cy="2565902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B0EE02-7A0B-46A0-5F6E-CFBC94BDF5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6090" y="1726269"/>
            <a:ext cx="3024899" cy="547908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67AE0A-CAE3-D199-2942-E05831D340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E4564F8-E916-4EFF-887D-D1E1BBF6454B}" type="datetime1">
              <a:rPr lang="en-US" smtClean="0"/>
              <a:t>6/12/2025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FBF0A-E355-74AD-4A6E-8FD2BD7A6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1D965-1C87-6430-A8A7-B6EB43D86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236231-7728-F430-19B7-A4956EAFC196}"/>
              </a:ext>
            </a:extLst>
          </p:cNvPr>
          <p:cNvCxnSpPr/>
          <p:nvPr/>
        </p:nvCxnSpPr>
        <p:spPr>
          <a:xfrm>
            <a:off x="1450428" y="2522483"/>
            <a:ext cx="0" cy="26249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3144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9ECA965F-086A-7B72-BC9F-EA4CF32BCA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02"/>
          <a:stretch/>
        </p:blipFill>
        <p:spPr>
          <a:xfrm>
            <a:off x="421566" y="1836225"/>
            <a:ext cx="5674434" cy="5021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8" y="990601"/>
            <a:ext cx="9145991" cy="3630384"/>
          </a:xfrm>
        </p:spPr>
        <p:txBody>
          <a:bodyPr anchor="b">
            <a:noAutofit/>
          </a:bodyPr>
          <a:lstStyle>
            <a:lvl1pPr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AA46E2-C0A0-44BA-93A9-D4127FD2F1BC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17F337-1FB6-4959-9CEF-33EEADA87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78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94AA46E2-C0A0-44BA-93A9-D4127FD2F1BC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B917F337-1FB6-4959-9CEF-33EEADA87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73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7" r:id="rId23"/>
    <p:sldLayoutId id="2147483688" r:id="rId24"/>
    <p:sldLayoutId id="2147483689" r:id="rId25"/>
    <p:sldLayoutId id="2147483690" r:id="rId26"/>
    <p:sldLayoutId id="2147483691" r:id="rId27"/>
    <p:sldLayoutId id="2147483692" r:id="rId28"/>
    <p:sldLayoutId id="2147483693" r:id="rId29"/>
    <p:sldLayoutId id="2147483694" r:id="rId30"/>
    <p:sldLayoutId id="2147483695" r:id="rId31"/>
    <p:sldLayoutId id="2147483696" r:id="rId32"/>
    <p:sldLayoutId id="2147483697" r:id="rId33"/>
    <p:sldLayoutId id="2147483698" r:id="rId34"/>
    <p:sldLayoutId id="2147483699" r:id="rId35"/>
    <p:sldLayoutId id="2147483700" r:id="rId36"/>
    <p:sldLayoutId id="2147483701" r:id="rId37"/>
    <p:sldLayoutId id="2147483702" r:id="rId38"/>
    <p:sldLayoutId id="2147483703" r:id="rId39"/>
    <p:sldLayoutId id="2147483704" r:id="rId40"/>
    <p:sldLayoutId id="2147483705" r:id="rId41"/>
    <p:sldLayoutId id="2147483706" r:id="rId42"/>
    <p:sldLayoutId id="2147483707" r:id="rId43"/>
    <p:sldLayoutId id="2147483708" r:id="rId44"/>
    <p:sldLayoutId id="2147483709" r:id="rId45"/>
    <p:sldLayoutId id="2147483710" r:id="rId46"/>
    <p:sldLayoutId id="2147483711" r:id="rId47"/>
    <p:sldLayoutId id="2147483712" r:id="rId48"/>
    <p:sldLayoutId id="2147483713" r:id="rId49"/>
    <p:sldLayoutId id="2147483714" r:id="rId50"/>
    <p:sldLayoutId id="2147483715" r:id="rId51"/>
    <p:sldLayoutId id="2147483716" r:id="rId52"/>
    <p:sldLayoutId id="2147483717" r:id="rId53"/>
    <p:sldLayoutId id="2147483718" r:id="rId54"/>
    <p:sldLayoutId id="2147483719" r:id="rId55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500" b="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4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siguy.com/" TargetMode="External"/><Relationship Id="rId2" Type="http://schemas.openxmlformats.org/officeDocument/2006/relationships/hyperlink" Target="mailto:mohamed.akl@thesiguy.com" TargetMode="Externa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2.jpeg"/><Relationship Id="rId5" Type="http://schemas.openxmlformats.org/officeDocument/2006/relationships/slide" Target="slide32.xml"/><Relationship Id="rId4" Type="http://schemas.openxmlformats.org/officeDocument/2006/relationships/hyperlink" Target="http://www.youtube.com/@TheSiGuyEN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57989-07E4-B482-9F2A-EBF670F7F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SVRF Layout Analyzer tool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CF5F8-0028-8636-5006-5D5C52B327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27040" y="1397991"/>
            <a:ext cx="3024899" cy="1073360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By: Mohamed </a:t>
            </a:r>
            <a:r>
              <a:rPr lang="en-US" sz="2400" b="1" dirty="0" err="1" smtClean="0"/>
              <a:t>Akl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IC Design Engineer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4457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3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F5072A-5F3E-FB56-A498-3CACC2BCD40B}"/>
              </a:ext>
            </a:extLst>
          </p:cNvPr>
          <p:cNvSpPr txBox="1">
            <a:spLocks/>
          </p:cNvSpPr>
          <p:nvPr/>
        </p:nvSpPr>
        <p:spPr>
          <a:xfrm>
            <a:off x="477634" y="55984"/>
            <a:ext cx="11106601" cy="11443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500" b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You can execute the script directly using the Python CLI. This is useful for automated workflows or if you prefer terminal-based execution.</a:t>
            </a:r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17EDA3D-7A3B-89EE-20EE-3C585535263A}"/>
              </a:ext>
            </a:extLst>
          </p:cNvPr>
          <p:cNvSpPr txBox="1">
            <a:spLocks/>
          </p:cNvSpPr>
          <p:nvPr/>
        </p:nvSpPr>
        <p:spPr>
          <a:xfrm>
            <a:off x="612647" y="1899909"/>
            <a:ext cx="10971587" cy="4360866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00" b="1" dirty="0"/>
              <a:t>Explanation of Arguments: </a:t>
            </a:r>
          </a:p>
          <a:p>
            <a:r>
              <a:rPr lang="en-US" dirty="0">
                <a:solidFill>
                  <a:srgbClr val="C00000"/>
                </a:solidFill>
              </a:rPr>
              <a:t>--</a:t>
            </a:r>
            <a:r>
              <a:rPr lang="en-US" dirty="0" err="1">
                <a:solidFill>
                  <a:srgbClr val="C00000"/>
                </a:solidFill>
              </a:rPr>
              <a:t>layout_dir</a:t>
            </a:r>
            <a:r>
              <a:rPr lang="en-US" dirty="0">
                <a:solidFill>
                  <a:srgbClr val="C0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 smtClean="0"/>
              <a:t>	Specifies </a:t>
            </a:r>
            <a:r>
              <a:rPr lang="en-US" dirty="0"/>
              <a:t>the directory containing input GDS test cases or layout files. These are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the </a:t>
            </a:r>
            <a:r>
              <a:rPr lang="en-US" dirty="0"/>
              <a:t>designs to be analyzed. </a:t>
            </a:r>
          </a:p>
          <a:p>
            <a:r>
              <a:rPr lang="en-US" dirty="0">
                <a:solidFill>
                  <a:srgbClr val="C00000"/>
                </a:solidFill>
              </a:rPr>
              <a:t>--</a:t>
            </a:r>
            <a:r>
              <a:rPr lang="en-US" dirty="0" err="1">
                <a:solidFill>
                  <a:srgbClr val="C00000"/>
                </a:solidFill>
              </a:rPr>
              <a:t>SVRF_file</a:t>
            </a:r>
            <a:r>
              <a:rPr lang="en-US" dirty="0">
                <a:solidFill>
                  <a:srgbClr val="C0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 smtClean="0"/>
              <a:t>	Path </a:t>
            </a:r>
            <a:r>
              <a:rPr lang="en-US" dirty="0"/>
              <a:t>to the </a:t>
            </a:r>
            <a:r>
              <a:rPr lang="en-US" dirty="0" smtClean="0"/>
              <a:t>SVRF </a:t>
            </a:r>
            <a:r>
              <a:rPr lang="en-US" dirty="0"/>
              <a:t>rule file (</a:t>
            </a:r>
            <a:r>
              <a:rPr lang="en-US" dirty="0" err="1"/>
              <a:t>rules.svrf</a:t>
            </a:r>
            <a:r>
              <a:rPr lang="en-US" dirty="0"/>
              <a:t>) containing design validation rules and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constraints</a:t>
            </a:r>
            <a:r>
              <a:rPr lang="en-US" dirty="0"/>
              <a:t>. </a:t>
            </a:r>
          </a:p>
          <a:p>
            <a:r>
              <a:rPr lang="en-US" dirty="0">
                <a:solidFill>
                  <a:srgbClr val="C00000"/>
                </a:solidFill>
              </a:rPr>
              <a:t>--</a:t>
            </a:r>
            <a:r>
              <a:rPr lang="en-US" dirty="0" err="1">
                <a:solidFill>
                  <a:srgbClr val="C00000"/>
                </a:solidFill>
              </a:rPr>
              <a:t>output_dir</a:t>
            </a:r>
            <a:r>
              <a:rPr lang="en-US" dirty="0">
                <a:solidFill>
                  <a:srgbClr val="C0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 smtClean="0"/>
              <a:t>	Directory </a:t>
            </a:r>
            <a:r>
              <a:rPr lang="en-US" dirty="0"/>
              <a:t>where the generated reports will be saved. This folder will be created if it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doesn't </a:t>
            </a:r>
            <a:r>
              <a:rPr lang="en-US" dirty="0"/>
              <a:t>exist.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77634" y="1396250"/>
            <a:ext cx="10563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python setup.py --</a:t>
            </a:r>
            <a:r>
              <a:rPr lang="en-US" sz="1400" dirty="0" err="1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layout_dir</a:t>
            </a:r>
            <a:r>
              <a:rPr lang="en-US" sz="1400" dirty="0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./</a:t>
            </a:r>
            <a:r>
              <a:rPr lang="en-US" sz="1400" dirty="0" err="1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input_files</a:t>
            </a:r>
            <a:r>
              <a:rPr lang="en-US" sz="1400" dirty="0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lang="en-US" sz="1400" dirty="0" err="1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gds_testcases</a:t>
            </a:r>
            <a:r>
              <a:rPr lang="en-US" sz="1400" dirty="0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--</a:t>
            </a:r>
            <a:r>
              <a:rPr lang="en-US" sz="1400" dirty="0" err="1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svrf_file</a:t>
            </a:r>
            <a:r>
              <a:rPr lang="en-US" sz="1400" dirty="0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./</a:t>
            </a:r>
            <a:r>
              <a:rPr lang="en-US" sz="1400" dirty="0" err="1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input_files</a:t>
            </a:r>
            <a:r>
              <a:rPr lang="en-US" sz="1400" dirty="0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lang="en-US" sz="1400" dirty="0" err="1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svrf_files</a:t>
            </a:r>
            <a:r>
              <a:rPr lang="en-US" sz="1400" dirty="0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lang="en-US" sz="1400" dirty="0" err="1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rules.svrf</a:t>
            </a:r>
            <a:r>
              <a:rPr lang="en-US" sz="1400" dirty="0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--</a:t>
            </a:r>
            <a:r>
              <a:rPr lang="en-US" sz="1400" dirty="0" err="1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output_dir</a:t>
            </a:r>
            <a:r>
              <a:rPr lang="en-US" sz="1400" dirty="0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./</a:t>
            </a:r>
            <a:r>
              <a:rPr lang="en-US" sz="1400" dirty="0" err="1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out_reports</a:t>
            </a:r>
            <a:r>
              <a:rPr lang="en-US" sz="1400" dirty="0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--</a:t>
            </a:r>
            <a:r>
              <a:rPr lang="en-US" sz="1400" dirty="0" err="1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report_type</a:t>
            </a:r>
            <a:r>
              <a:rPr lang="en-US" sz="1400" dirty="0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400" dirty="0" smtClean="0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both</a:t>
            </a:r>
            <a:endParaRPr lang="en-US" sz="1400" dirty="0">
              <a:solidFill>
                <a:srgbClr val="00B05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2698358"/>
            <a:ext cx="3000374" cy="300037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097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F5072A-5F3E-FB56-A498-3CACC2BCD40B}"/>
              </a:ext>
            </a:extLst>
          </p:cNvPr>
          <p:cNvSpPr txBox="1">
            <a:spLocks/>
          </p:cNvSpPr>
          <p:nvPr/>
        </p:nvSpPr>
        <p:spPr>
          <a:xfrm>
            <a:off x="477634" y="55984"/>
            <a:ext cx="11106601" cy="11443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500" b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You can execute the script directly using the Python CLI. This is useful for automated workflows or if you prefer terminal-based execution.</a:t>
            </a:r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17EDA3D-7A3B-89EE-20EE-3C585535263A}"/>
              </a:ext>
            </a:extLst>
          </p:cNvPr>
          <p:cNvSpPr txBox="1">
            <a:spLocks/>
          </p:cNvSpPr>
          <p:nvPr/>
        </p:nvSpPr>
        <p:spPr>
          <a:xfrm>
            <a:off x="612647" y="1899909"/>
            <a:ext cx="10971587" cy="4360866"/>
          </a:xfrm>
          <a:prstGeom prst="rect">
            <a:avLst/>
          </a:prstGeom>
        </p:spPr>
        <p:txBody>
          <a:bodyPr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00" b="1" dirty="0"/>
              <a:t>Explanation of Arguments: 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--</a:t>
            </a:r>
            <a:r>
              <a:rPr lang="en-US" dirty="0" err="1">
                <a:solidFill>
                  <a:srgbClr val="C00000"/>
                </a:solidFill>
              </a:rPr>
              <a:t>report_type</a:t>
            </a:r>
            <a:r>
              <a:rPr lang="en-US" dirty="0">
                <a:solidFill>
                  <a:srgbClr val="C0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/>
              <a:t>(Optional) Specifies </a:t>
            </a:r>
            <a:r>
              <a:rPr lang="en-US" dirty="0"/>
              <a:t>the format(s) of the output report. Available options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include</a:t>
            </a:r>
            <a:r>
              <a:rPr lang="en-US" dirty="0"/>
              <a:t>: </a:t>
            </a:r>
            <a:endParaRPr lang="en-US" dirty="0" smtClean="0"/>
          </a:p>
          <a:p>
            <a:pPr lvl="4"/>
            <a:r>
              <a:rPr lang="en-US" sz="1200" dirty="0"/>
              <a:t>html: Generates an HTML report. </a:t>
            </a:r>
          </a:p>
          <a:p>
            <a:pPr lvl="4"/>
            <a:r>
              <a:rPr lang="en-US" sz="1200" dirty="0" smtClean="0"/>
              <a:t>excel</a:t>
            </a:r>
            <a:r>
              <a:rPr lang="en-US" sz="1200" dirty="0"/>
              <a:t>: Generates a Excel report. </a:t>
            </a:r>
          </a:p>
          <a:p>
            <a:pPr lvl="4"/>
            <a:r>
              <a:rPr lang="en-US" sz="1200" dirty="0"/>
              <a:t>both: Generates both HTML and Excel reports</a:t>
            </a:r>
            <a:r>
              <a:rPr lang="en-US" dirty="0"/>
              <a:t>. </a:t>
            </a:r>
            <a:endParaRPr lang="en-US" dirty="0" smtClean="0"/>
          </a:p>
          <a:p>
            <a:pPr lvl="4"/>
            <a:r>
              <a:rPr lang="en-US" dirty="0" smtClean="0"/>
              <a:t>Default value is both</a:t>
            </a:r>
            <a:endParaRPr lang="en-US" dirty="0" smtClean="0"/>
          </a:p>
          <a:p>
            <a:pPr lvl="4"/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--</a:t>
            </a:r>
            <a:r>
              <a:rPr lang="en-US" dirty="0" err="1" smtClean="0">
                <a:solidFill>
                  <a:srgbClr val="C00000"/>
                </a:solidFill>
              </a:rPr>
              <a:t>report_name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/>
              <a:t>(Optional)</a:t>
            </a:r>
            <a:r>
              <a:rPr lang="en-US" dirty="0"/>
              <a:t> A</a:t>
            </a:r>
            <a:r>
              <a:rPr lang="en-US" dirty="0" smtClean="0"/>
              <a:t>llowing </a:t>
            </a:r>
            <a:r>
              <a:rPr lang="en-US" dirty="0"/>
              <a:t>the user to specify a custom name </a:t>
            </a:r>
            <a:r>
              <a:rPr lang="en-US" dirty="0" smtClean="0"/>
              <a:t>for </a:t>
            </a:r>
            <a:r>
              <a:rPr lang="en-US" dirty="0"/>
              <a:t>the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output </a:t>
            </a:r>
            <a:r>
              <a:rPr lang="en-US" dirty="0"/>
              <a:t>report (HTML and Excel formats</a:t>
            </a:r>
            <a:r>
              <a:rPr lang="en-US" dirty="0" smtClean="0"/>
              <a:t>). Otherwise, Name will be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determined by the script.</a:t>
            </a:r>
            <a:endParaRPr lang="en-US" dirty="0"/>
          </a:p>
          <a:p>
            <a:pPr lvl="4"/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77634" y="1396250"/>
            <a:ext cx="10563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python setup.py --</a:t>
            </a:r>
            <a:r>
              <a:rPr lang="en-US" sz="1400" dirty="0" err="1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layout_dir</a:t>
            </a:r>
            <a:r>
              <a:rPr lang="en-US" sz="1400" dirty="0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./</a:t>
            </a:r>
            <a:r>
              <a:rPr lang="en-US" sz="1400" dirty="0" err="1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input_files</a:t>
            </a:r>
            <a:r>
              <a:rPr lang="en-US" sz="1400" dirty="0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lang="en-US" sz="1400" dirty="0" err="1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gds_testcases</a:t>
            </a:r>
            <a:r>
              <a:rPr lang="en-US" sz="1400" dirty="0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--</a:t>
            </a:r>
            <a:r>
              <a:rPr lang="en-US" sz="1400" dirty="0" err="1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svrf_file</a:t>
            </a:r>
            <a:r>
              <a:rPr lang="en-US" sz="1400" dirty="0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./</a:t>
            </a:r>
            <a:r>
              <a:rPr lang="en-US" sz="1400" dirty="0" err="1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input_files</a:t>
            </a:r>
            <a:r>
              <a:rPr lang="en-US" sz="1400" dirty="0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lang="en-US" sz="1400" dirty="0" err="1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svrf_files</a:t>
            </a:r>
            <a:r>
              <a:rPr lang="en-US" sz="1400" dirty="0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lang="en-US" sz="1400" dirty="0" err="1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rules.svrf</a:t>
            </a:r>
            <a:r>
              <a:rPr lang="en-US" sz="1400" dirty="0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--</a:t>
            </a:r>
            <a:r>
              <a:rPr lang="en-US" sz="1400" dirty="0" err="1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output_dir</a:t>
            </a:r>
            <a:r>
              <a:rPr lang="en-US" sz="1400" dirty="0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./</a:t>
            </a:r>
            <a:r>
              <a:rPr lang="en-US" sz="1400" dirty="0" err="1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out_reports</a:t>
            </a:r>
            <a:r>
              <a:rPr lang="en-US" sz="1400" dirty="0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--</a:t>
            </a:r>
            <a:r>
              <a:rPr lang="en-US" sz="1400" dirty="0" err="1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report_type</a:t>
            </a:r>
            <a:r>
              <a:rPr lang="en-US" sz="1400" dirty="0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400" dirty="0" smtClean="0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both</a:t>
            </a:r>
            <a:endParaRPr lang="en-US" sz="1400" dirty="0">
              <a:solidFill>
                <a:srgbClr val="00B05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375" y="2327658"/>
            <a:ext cx="3593498" cy="35934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6060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Vert">
          <a:fgClr>
            <a:schemeClr val="accent3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F5072A-5F3E-FB56-A498-3CACC2BCD40B}"/>
              </a:ext>
            </a:extLst>
          </p:cNvPr>
          <p:cNvSpPr txBox="1">
            <a:spLocks/>
          </p:cNvSpPr>
          <p:nvPr/>
        </p:nvSpPr>
        <p:spPr>
          <a:xfrm>
            <a:off x="477634" y="233262"/>
            <a:ext cx="11106601" cy="7095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500" b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What to Expect:</a:t>
            </a:r>
            <a:endParaRPr lang="en-US" sz="4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17EDA3D-7A3B-89EE-20EE-3C585535263A}"/>
              </a:ext>
            </a:extLst>
          </p:cNvPr>
          <p:cNvSpPr txBox="1">
            <a:spLocks/>
          </p:cNvSpPr>
          <p:nvPr/>
        </p:nvSpPr>
        <p:spPr>
          <a:xfrm>
            <a:off x="612647" y="1071980"/>
            <a:ext cx="11199907" cy="1372639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progress bar will be displayed in the terminal showing task completion status.</a:t>
            </a:r>
          </a:p>
          <a:p>
            <a:r>
              <a:rPr lang="en-US" dirty="0"/>
              <a:t>The terminal will log the type of report being generated (HTML, </a:t>
            </a:r>
            <a:r>
              <a:rPr lang="en-US" dirty="0" smtClean="0"/>
              <a:t>Excel, </a:t>
            </a:r>
            <a:r>
              <a:rPr lang="en-US" dirty="0"/>
              <a:t>or both).</a:t>
            </a:r>
          </a:p>
          <a:p>
            <a:r>
              <a:rPr lang="en-US" dirty="0"/>
              <a:t>The full paths to the output reports will be printed at the end.</a:t>
            </a:r>
          </a:p>
          <a:p>
            <a:endParaRPr lang="en-US" dirty="0"/>
          </a:p>
        </p:txBody>
      </p:sp>
      <p:pic>
        <p:nvPicPr>
          <p:cNvPr id="6" name="Picture Placeholder 10">
            <a:extLst>
              <a:ext uri="{FF2B5EF4-FFF2-40B4-BE49-F238E27FC236}">
                <a16:creationId xmlns:a16="http://schemas.microsoft.com/office/drawing/2014/main" id="{75885EE0-9135-0E4E-6ED4-37F31FB81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2670833"/>
            <a:ext cx="10971587" cy="34849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0073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C7084-C959-6935-0D99-455326A78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4743" y="1391817"/>
            <a:ext cx="9848170" cy="3630613"/>
          </a:xfrm>
        </p:spPr>
        <p:txBody>
          <a:bodyPr anchor="b"/>
          <a:lstStyle/>
          <a:p>
            <a:r>
              <a:rPr lang="en-US" sz="6000" dirty="0"/>
              <a:t>Example </a:t>
            </a:r>
            <a:r>
              <a:rPr lang="en-US" sz="6000" dirty="0" smtClean="0"/>
              <a:t>2:</a:t>
            </a:r>
            <a:br>
              <a:rPr lang="en-US" sz="6000" dirty="0" smtClean="0"/>
            </a:br>
            <a:r>
              <a:rPr lang="en-US" sz="4400" dirty="0"/>
              <a:t>run through the GUI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36625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tx2">
              <a:lumMod val="10000"/>
              <a:lumOff val="9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F5072A-5F3E-FB56-A498-3CACC2BCD40B}"/>
              </a:ext>
            </a:extLst>
          </p:cNvPr>
          <p:cNvSpPr txBox="1">
            <a:spLocks/>
          </p:cNvSpPr>
          <p:nvPr/>
        </p:nvSpPr>
        <p:spPr>
          <a:xfrm>
            <a:off x="477634" y="480252"/>
            <a:ext cx="11106601" cy="8544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500" b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Before running any of the examples below, make sure to install the required dependencies:</a:t>
            </a:r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Picture Placeholder 10">
            <a:extLst>
              <a:ext uri="{FF2B5EF4-FFF2-40B4-BE49-F238E27FC236}">
                <a16:creationId xmlns:a16="http://schemas.microsoft.com/office/drawing/2014/main" id="{75885EE0-9135-0E4E-6ED4-37F31FB81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319" y="2334452"/>
            <a:ext cx="5280181" cy="37566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1163434" y="1443875"/>
            <a:ext cx="47035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pip install -r requirements.txt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1436743"/>
            <a:ext cx="501777" cy="50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41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chemeClr val="tx2">
              <a:lumMod val="10000"/>
              <a:lumOff val="9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F5072A-5F3E-FB56-A498-3CACC2BCD40B}"/>
              </a:ext>
            </a:extLst>
          </p:cNvPr>
          <p:cNvSpPr txBox="1">
            <a:spLocks/>
          </p:cNvSpPr>
          <p:nvPr/>
        </p:nvSpPr>
        <p:spPr>
          <a:xfrm>
            <a:off x="477634" y="401203"/>
            <a:ext cx="11106601" cy="4259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500" b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You can execute the script directly using the Python </a:t>
            </a:r>
            <a:r>
              <a:rPr lang="en-US" sz="2000" dirty="0" smtClean="0"/>
              <a:t>CLI</a:t>
            </a:r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17EDA3D-7A3B-89EE-20EE-3C585535263A}"/>
              </a:ext>
            </a:extLst>
          </p:cNvPr>
          <p:cNvSpPr txBox="1">
            <a:spLocks/>
          </p:cNvSpPr>
          <p:nvPr/>
        </p:nvSpPr>
        <p:spPr>
          <a:xfrm>
            <a:off x="612647" y="1414717"/>
            <a:ext cx="10971587" cy="4714234"/>
          </a:xfrm>
          <a:prstGeom prst="rect">
            <a:avLst/>
          </a:prstGeom>
        </p:spPr>
        <p:txBody>
          <a:bodyPr anchor="t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/>
              <a:t>Explanation of </a:t>
            </a:r>
            <a:r>
              <a:rPr lang="en-US" sz="4000" b="1" dirty="0" smtClean="0"/>
              <a:t>The GUI</a:t>
            </a:r>
            <a:r>
              <a:rPr lang="en-US" sz="1300" b="1" dirty="0" smtClean="0"/>
              <a:t>: </a:t>
            </a:r>
            <a:endParaRPr lang="en-US" sz="1300" b="1" dirty="0"/>
          </a:p>
          <a:p>
            <a:r>
              <a:rPr lang="en-US" sz="2300" dirty="0" smtClean="0">
                <a:solidFill>
                  <a:srgbClr val="C00000"/>
                </a:solidFill>
              </a:rPr>
              <a:t>GDS Layout Directory </a:t>
            </a:r>
            <a:endParaRPr lang="en-US" sz="23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300" dirty="0" smtClean="0"/>
              <a:t>	</a:t>
            </a:r>
            <a:r>
              <a:rPr lang="en-US" sz="2300" dirty="0"/>
              <a:t> Path to</a:t>
            </a:r>
            <a:r>
              <a:rPr lang="en-US" sz="2300" dirty="0" smtClean="0"/>
              <a:t> </a:t>
            </a:r>
            <a:r>
              <a:rPr lang="en-US" sz="2300" dirty="0"/>
              <a:t>the directory containing input GDS test cases or layout files. These are the designs to be analyzed. </a:t>
            </a:r>
            <a:endParaRPr lang="en-US" sz="2300" dirty="0" smtClean="0"/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smtClean="0"/>
              <a:t> You </a:t>
            </a:r>
            <a:r>
              <a:rPr lang="en-US" sz="2300" dirty="0"/>
              <a:t>can use the Browse button </a:t>
            </a:r>
            <a:r>
              <a:rPr lang="en-US" sz="2300" dirty="0" smtClean="0"/>
              <a:t>to navigate to the directory instead of writing the path </a:t>
            </a:r>
            <a:r>
              <a:rPr lang="en-US" sz="2300" dirty="0"/>
              <a:t>manually. </a:t>
            </a:r>
          </a:p>
          <a:p>
            <a:r>
              <a:rPr lang="en-US" sz="2300" dirty="0" smtClean="0">
                <a:solidFill>
                  <a:srgbClr val="C00000"/>
                </a:solidFill>
              </a:rPr>
              <a:t>SVRF File </a:t>
            </a:r>
            <a:endParaRPr lang="en-US" sz="23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300" dirty="0" smtClean="0"/>
              <a:t>	Path </a:t>
            </a:r>
            <a:r>
              <a:rPr lang="en-US" sz="2300" dirty="0"/>
              <a:t>to the SVRF-style rule file (</a:t>
            </a:r>
            <a:r>
              <a:rPr lang="en-US" sz="2300" dirty="0" err="1"/>
              <a:t>rules.svrf</a:t>
            </a:r>
            <a:r>
              <a:rPr lang="en-US" sz="2300" dirty="0"/>
              <a:t>) containing design validation rules and constraints</a:t>
            </a:r>
            <a:r>
              <a:rPr lang="en-US" sz="2300" dirty="0" smtClean="0"/>
              <a:t>.</a:t>
            </a:r>
          </a:p>
          <a:p>
            <a:pPr marL="0" indent="0">
              <a:buNone/>
            </a:pPr>
            <a:r>
              <a:rPr lang="en-US" sz="2300" dirty="0"/>
              <a:t>	 You can use the Browse button to select the file instead of typing the file path manually. </a:t>
            </a:r>
          </a:p>
          <a:p>
            <a:r>
              <a:rPr lang="en-US" sz="2300" dirty="0" smtClean="0">
                <a:solidFill>
                  <a:srgbClr val="C00000"/>
                </a:solidFill>
              </a:rPr>
              <a:t>Output Directory </a:t>
            </a:r>
            <a:endParaRPr lang="en-US" sz="23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300" dirty="0" smtClean="0"/>
              <a:t>	Directory </a:t>
            </a:r>
            <a:r>
              <a:rPr lang="en-US" sz="2300" dirty="0"/>
              <a:t>where the generated reports will be saved. This folder will be created if it doesn't exist</a:t>
            </a:r>
            <a:r>
              <a:rPr lang="en-US" sz="2300" dirty="0" smtClean="0"/>
              <a:t>.</a:t>
            </a:r>
          </a:p>
          <a:p>
            <a:pPr marL="0" indent="0">
              <a:buNone/>
            </a:pPr>
            <a:r>
              <a:rPr lang="en-US" sz="2300" dirty="0"/>
              <a:t>	 Click Browse to choose the directory without needing to type the path manually. </a:t>
            </a:r>
          </a:p>
          <a:p>
            <a:r>
              <a:rPr lang="en-US" sz="2300" dirty="0" smtClean="0">
                <a:solidFill>
                  <a:srgbClr val="C00000"/>
                </a:solidFill>
              </a:rPr>
              <a:t>Report Type </a:t>
            </a:r>
            <a:endParaRPr lang="en-US" sz="23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300" dirty="0" smtClean="0"/>
              <a:t>	Drop down list specifies </a:t>
            </a:r>
            <a:r>
              <a:rPr lang="en-US" sz="2300" dirty="0"/>
              <a:t>the format(s) of the output report. Available options include: </a:t>
            </a:r>
            <a:endParaRPr lang="en-US" sz="2300" dirty="0" smtClean="0"/>
          </a:p>
          <a:p>
            <a:pPr lvl="4"/>
            <a:r>
              <a:rPr lang="en-US" sz="2300" dirty="0"/>
              <a:t>html: Generates an HTML report. </a:t>
            </a:r>
          </a:p>
          <a:p>
            <a:pPr lvl="4"/>
            <a:r>
              <a:rPr lang="en-US" sz="2300" dirty="0" smtClean="0"/>
              <a:t>excel</a:t>
            </a:r>
            <a:r>
              <a:rPr lang="en-US" sz="2300" dirty="0"/>
              <a:t>: Generates a Excel report. </a:t>
            </a:r>
          </a:p>
          <a:p>
            <a:pPr lvl="4"/>
            <a:r>
              <a:rPr lang="en-US" sz="2300" dirty="0"/>
              <a:t>both: Generates both HTML and Excel reports</a:t>
            </a:r>
            <a:r>
              <a:rPr lang="en-US" sz="2300" dirty="0" smtClean="0"/>
              <a:t>. </a:t>
            </a:r>
            <a:r>
              <a:rPr lang="en-US" sz="2300" dirty="0" smtClean="0">
                <a:solidFill>
                  <a:srgbClr val="C00000"/>
                </a:solidFill>
              </a:rPr>
              <a:t>(Default)</a:t>
            </a:r>
            <a:endParaRPr lang="en-US" sz="2300" dirty="0">
              <a:solidFill>
                <a:srgbClr val="C00000"/>
              </a:solidFill>
            </a:endParaRPr>
          </a:p>
          <a:p>
            <a:endParaRPr lang="en-US" sz="900" dirty="0"/>
          </a:p>
        </p:txBody>
      </p:sp>
      <p:sp>
        <p:nvSpPr>
          <p:cNvPr id="7" name="Rectangle 6"/>
          <p:cNvSpPr/>
          <p:nvPr/>
        </p:nvSpPr>
        <p:spPr>
          <a:xfrm>
            <a:off x="3929960" y="776942"/>
            <a:ext cx="3262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python setup.py </a:t>
            </a:r>
            <a:r>
              <a:rPr lang="en-US" sz="2800" dirty="0" smtClean="0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--</a:t>
            </a:r>
            <a:r>
              <a:rPr lang="en-US" sz="2800" dirty="0" err="1" smtClean="0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gui</a:t>
            </a:r>
            <a:endParaRPr lang="en-US" sz="2800" dirty="0">
              <a:solidFill>
                <a:srgbClr val="00B05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278" y="2732620"/>
            <a:ext cx="4411889" cy="31388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616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4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F5072A-5F3E-FB56-A498-3CACC2BCD40B}"/>
              </a:ext>
            </a:extLst>
          </p:cNvPr>
          <p:cNvSpPr txBox="1">
            <a:spLocks/>
          </p:cNvSpPr>
          <p:nvPr/>
        </p:nvSpPr>
        <p:spPr>
          <a:xfrm>
            <a:off x="477634" y="401203"/>
            <a:ext cx="11106601" cy="4259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500" b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You can execute the script directly using the Python </a:t>
            </a:r>
            <a:r>
              <a:rPr lang="en-US" sz="2000" dirty="0" smtClean="0"/>
              <a:t>CLI</a:t>
            </a:r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17EDA3D-7A3B-89EE-20EE-3C585535263A}"/>
              </a:ext>
            </a:extLst>
          </p:cNvPr>
          <p:cNvSpPr txBox="1">
            <a:spLocks/>
          </p:cNvSpPr>
          <p:nvPr/>
        </p:nvSpPr>
        <p:spPr>
          <a:xfrm>
            <a:off x="612647" y="1414717"/>
            <a:ext cx="11241602" cy="5126042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00" b="1" dirty="0"/>
              <a:t>Explanation of </a:t>
            </a:r>
            <a:r>
              <a:rPr lang="en-US" sz="1300" b="1" dirty="0" smtClean="0"/>
              <a:t>The GUI: </a:t>
            </a:r>
            <a:endParaRPr lang="en-US" sz="1300" b="1" dirty="0"/>
          </a:p>
          <a:p>
            <a:r>
              <a:rPr lang="en-US" sz="1100" dirty="0" smtClean="0">
                <a:solidFill>
                  <a:srgbClr val="C00000"/>
                </a:solidFill>
              </a:rPr>
              <a:t>Console </a:t>
            </a:r>
            <a:r>
              <a:rPr lang="en-US" sz="1100" dirty="0" smtClean="0">
                <a:solidFill>
                  <a:srgbClr val="C00000"/>
                </a:solidFill>
              </a:rPr>
              <a:t>Output</a:t>
            </a:r>
          </a:p>
          <a:p>
            <a:pPr marL="0" indent="0">
              <a:buNone/>
            </a:pPr>
            <a:r>
              <a:rPr lang="en-US" sz="1100" dirty="0" smtClean="0"/>
              <a:t>	 The console window provides real-time feedback during report generation. </a:t>
            </a:r>
          </a:p>
          <a:p>
            <a:pPr marL="0" indent="0">
              <a:buNone/>
            </a:pPr>
            <a:r>
              <a:rPr lang="en-US" sz="1100" dirty="0"/>
              <a:t>	</a:t>
            </a:r>
            <a:r>
              <a:rPr lang="en-US" sz="1100" dirty="0" smtClean="0"/>
              <a:t>It includes the following features:</a:t>
            </a:r>
          </a:p>
          <a:p>
            <a:pPr lvl="4"/>
            <a:r>
              <a:rPr lang="en-US" sz="1100" dirty="0" smtClean="0"/>
              <a:t>A </a:t>
            </a:r>
            <a:r>
              <a:rPr lang="en-US" sz="1100" dirty="0"/>
              <a:t>progress bar displaying the current status of the task.</a:t>
            </a:r>
          </a:p>
          <a:p>
            <a:pPr lvl="4"/>
            <a:r>
              <a:rPr lang="en-US" sz="1100" dirty="0"/>
              <a:t>Log messages indicating the type of report being generated (HTML, </a:t>
            </a:r>
            <a:r>
              <a:rPr lang="en-US" sz="1100" dirty="0" smtClean="0"/>
              <a:t>Excel, </a:t>
            </a:r>
            <a:r>
              <a:rPr lang="en-US" sz="1100" dirty="0"/>
              <a:t>or both).</a:t>
            </a:r>
          </a:p>
          <a:p>
            <a:pPr lvl="4"/>
            <a:r>
              <a:rPr lang="en-US" sz="1100" dirty="0"/>
              <a:t>Full file paths to the generated reports are printed upon completion.</a:t>
            </a:r>
          </a:p>
          <a:p>
            <a:pPr marL="0" indent="0">
              <a:buNone/>
            </a:pPr>
            <a:r>
              <a:rPr lang="en-US" sz="1100" dirty="0" smtClean="0"/>
              <a:t> </a:t>
            </a:r>
          </a:p>
          <a:p>
            <a:r>
              <a:rPr lang="en-US" sz="1100" dirty="0" smtClean="0">
                <a:solidFill>
                  <a:srgbClr val="C00000"/>
                </a:solidFill>
              </a:rPr>
              <a:t>View Log File</a:t>
            </a:r>
          </a:p>
          <a:p>
            <a:pPr marL="0" indent="0">
              <a:buNone/>
            </a:pPr>
            <a:r>
              <a:rPr lang="en-US" sz="1100" dirty="0"/>
              <a:t>	Click this button to open the log file that captures all messages and output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	</a:t>
            </a:r>
            <a:r>
              <a:rPr lang="en-US" sz="1100" dirty="0" smtClean="0"/>
              <a:t>written </a:t>
            </a:r>
            <a:r>
              <a:rPr lang="en-US" sz="1100" dirty="0"/>
              <a:t>to the </a:t>
            </a:r>
            <a:r>
              <a:rPr lang="en-US" sz="1100" dirty="0" smtClean="0"/>
              <a:t>console </a:t>
            </a:r>
            <a:r>
              <a:rPr lang="en-US" sz="1100" dirty="0"/>
              <a:t>window during execution. This allows you to review the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	</a:t>
            </a:r>
            <a:r>
              <a:rPr lang="en-US" sz="1100" dirty="0" smtClean="0"/>
              <a:t>full </a:t>
            </a:r>
            <a:r>
              <a:rPr lang="en-US" sz="1100" dirty="0"/>
              <a:t>runtime details in one </a:t>
            </a:r>
            <a:r>
              <a:rPr lang="en-US" sz="1100" dirty="0" smtClean="0"/>
              <a:t>place. This </a:t>
            </a:r>
            <a:r>
              <a:rPr lang="en-US" sz="1100" dirty="0"/>
              <a:t>button will be disabled (greyed out) if no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	</a:t>
            </a:r>
            <a:r>
              <a:rPr lang="en-US" sz="1100" dirty="0" smtClean="0"/>
              <a:t>log </a:t>
            </a:r>
            <a:r>
              <a:rPr lang="en-US" sz="1100" dirty="0" smtClean="0"/>
              <a:t>file is </a:t>
            </a:r>
            <a:r>
              <a:rPr lang="en-US" sz="1100" dirty="0"/>
              <a:t>available</a:t>
            </a:r>
            <a:r>
              <a:rPr lang="en-US" sz="1100" dirty="0" smtClean="0"/>
              <a:t>. </a:t>
            </a:r>
            <a:endParaRPr lang="en-US" sz="1100" dirty="0"/>
          </a:p>
        </p:txBody>
      </p:sp>
      <p:sp>
        <p:nvSpPr>
          <p:cNvPr id="7" name="Rectangle 6"/>
          <p:cNvSpPr/>
          <p:nvPr/>
        </p:nvSpPr>
        <p:spPr>
          <a:xfrm>
            <a:off x="3929960" y="776942"/>
            <a:ext cx="3262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python setup.py </a:t>
            </a:r>
            <a:r>
              <a:rPr lang="en-US" sz="2800" dirty="0" smtClean="0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--</a:t>
            </a:r>
            <a:r>
              <a:rPr lang="en-US" sz="2800" dirty="0" err="1" smtClean="0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gui</a:t>
            </a:r>
            <a:endParaRPr lang="en-US" sz="2800" dirty="0">
              <a:solidFill>
                <a:srgbClr val="00B05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278" y="2732620"/>
            <a:ext cx="4411889" cy="31388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718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F5072A-5F3E-FB56-A498-3CACC2BCD40B}"/>
              </a:ext>
            </a:extLst>
          </p:cNvPr>
          <p:cNvSpPr txBox="1">
            <a:spLocks/>
          </p:cNvSpPr>
          <p:nvPr/>
        </p:nvSpPr>
        <p:spPr>
          <a:xfrm>
            <a:off x="477634" y="401203"/>
            <a:ext cx="11106601" cy="4259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500" b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You can execute the script directly using the Python </a:t>
            </a:r>
            <a:r>
              <a:rPr lang="en-US" sz="2000" dirty="0" smtClean="0"/>
              <a:t>CLI</a:t>
            </a:r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17EDA3D-7A3B-89EE-20EE-3C585535263A}"/>
              </a:ext>
            </a:extLst>
          </p:cNvPr>
          <p:cNvSpPr txBox="1">
            <a:spLocks/>
          </p:cNvSpPr>
          <p:nvPr/>
        </p:nvSpPr>
        <p:spPr>
          <a:xfrm>
            <a:off x="612647" y="1414717"/>
            <a:ext cx="10971587" cy="5126042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00" b="1" dirty="0"/>
              <a:t>Explanation of </a:t>
            </a:r>
            <a:r>
              <a:rPr lang="en-US" sz="1300" b="1" dirty="0" smtClean="0"/>
              <a:t>The GUI: </a:t>
            </a:r>
            <a:endParaRPr lang="en-US" sz="1300" b="1" dirty="0"/>
          </a:p>
          <a:p>
            <a:r>
              <a:rPr lang="en-US" sz="1100" dirty="0" smtClean="0">
                <a:solidFill>
                  <a:srgbClr val="C00000"/>
                </a:solidFill>
              </a:rPr>
              <a:t>View </a:t>
            </a:r>
            <a:r>
              <a:rPr lang="en-US" sz="1100" dirty="0" smtClean="0">
                <a:solidFill>
                  <a:srgbClr val="C00000"/>
                </a:solidFill>
              </a:rPr>
              <a:t>HTML Report</a:t>
            </a:r>
            <a:endParaRPr lang="en-US" sz="11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1100" dirty="0"/>
              <a:t>	Click to open the generated HTML </a:t>
            </a:r>
            <a:r>
              <a:rPr lang="en-US" sz="1100" dirty="0" smtClean="0"/>
              <a:t>report. </a:t>
            </a:r>
            <a:r>
              <a:rPr lang="en-US" sz="1100" dirty="0"/>
              <a:t>This button will be disabled </a:t>
            </a:r>
            <a:r>
              <a:rPr lang="en-US" sz="1100" dirty="0" smtClean="0"/>
              <a:t>(</a:t>
            </a:r>
            <a:r>
              <a:rPr lang="en-US" sz="1100" dirty="0"/>
              <a:t>greyed out)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	</a:t>
            </a:r>
            <a:r>
              <a:rPr lang="en-US" sz="1100" dirty="0" smtClean="0"/>
              <a:t>if </a:t>
            </a:r>
            <a:r>
              <a:rPr lang="en-US" sz="1100" dirty="0"/>
              <a:t>no report </a:t>
            </a:r>
            <a:r>
              <a:rPr lang="en-US" sz="1100" dirty="0" smtClean="0"/>
              <a:t>is </a:t>
            </a:r>
            <a:r>
              <a:rPr lang="en-US" sz="1100" dirty="0"/>
              <a:t>available.</a:t>
            </a:r>
            <a:endParaRPr lang="en-US" sz="1100" dirty="0" smtClean="0"/>
          </a:p>
          <a:p>
            <a:r>
              <a:rPr lang="en-US" sz="1100" dirty="0" smtClean="0">
                <a:solidFill>
                  <a:srgbClr val="C00000"/>
                </a:solidFill>
              </a:rPr>
              <a:t>View Excel Report</a:t>
            </a:r>
          </a:p>
          <a:p>
            <a:pPr marL="0" indent="0">
              <a:buNone/>
            </a:pPr>
            <a:r>
              <a:rPr lang="en-US" sz="1100" dirty="0"/>
              <a:t>	Click to open the generated Excel </a:t>
            </a:r>
            <a:r>
              <a:rPr lang="en-US" sz="1100" dirty="0" smtClean="0"/>
              <a:t>report. </a:t>
            </a:r>
            <a:r>
              <a:rPr lang="en-US" sz="1100" dirty="0"/>
              <a:t>The button will be disabled (greyed out)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	</a:t>
            </a:r>
            <a:r>
              <a:rPr lang="en-US" sz="1100" dirty="0" smtClean="0"/>
              <a:t>if </a:t>
            </a:r>
            <a:r>
              <a:rPr lang="en-US" sz="1100" dirty="0"/>
              <a:t>no Excel report is available</a:t>
            </a:r>
            <a:r>
              <a:rPr lang="en-US" sz="1100" dirty="0" smtClean="0"/>
              <a:t>.</a:t>
            </a:r>
          </a:p>
          <a:p>
            <a:r>
              <a:rPr lang="en-US" sz="1100" dirty="0" smtClean="0">
                <a:solidFill>
                  <a:srgbClr val="C00000"/>
                </a:solidFill>
              </a:rPr>
              <a:t>Report Name</a:t>
            </a:r>
            <a:endParaRPr lang="en-US" sz="11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1100" dirty="0"/>
              <a:t>	(Optional) A text box allowing the user to specify a custom name for the output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	</a:t>
            </a:r>
            <a:r>
              <a:rPr lang="en-US" sz="1100" dirty="0" smtClean="0"/>
              <a:t>report (</a:t>
            </a:r>
            <a:r>
              <a:rPr lang="en-US" sz="1100" dirty="0"/>
              <a:t>HTML and Excel formats). If left blank, the report will be automatically 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	</a:t>
            </a:r>
            <a:r>
              <a:rPr lang="en-US" sz="1100" dirty="0" smtClean="0"/>
              <a:t>named </a:t>
            </a:r>
            <a:r>
              <a:rPr lang="en-US" sz="1100" dirty="0"/>
              <a:t>using the format: </a:t>
            </a:r>
            <a:r>
              <a:rPr lang="en-US" sz="1100" dirty="0" smtClean="0"/>
              <a:t>report</a:t>
            </a:r>
            <a:r>
              <a:rPr lang="en-US" sz="1100" dirty="0"/>
              <a:t>_&lt;date&gt;_&lt;time&gt;.</a:t>
            </a:r>
          </a:p>
          <a:p>
            <a:pPr marL="0" indent="0">
              <a:buNone/>
            </a:pPr>
            <a:endParaRPr lang="en-US" sz="900" dirty="0"/>
          </a:p>
          <a:p>
            <a:endParaRPr lang="en-US" sz="900" dirty="0"/>
          </a:p>
        </p:txBody>
      </p:sp>
      <p:sp>
        <p:nvSpPr>
          <p:cNvPr id="7" name="Rectangle 6"/>
          <p:cNvSpPr/>
          <p:nvPr/>
        </p:nvSpPr>
        <p:spPr>
          <a:xfrm>
            <a:off x="3929960" y="776942"/>
            <a:ext cx="3262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python setup.py </a:t>
            </a:r>
            <a:r>
              <a:rPr lang="en-US" sz="2800" dirty="0" smtClean="0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--</a:t>
            </a:r>
            <a:r>
              <a:rPr lang="en-US" sz="2800" dirty="0" err="1" smtClean="0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gui</a:t>
            </a:r>
            <a:endParaRPr lang="en-US" sz="2800" dirty="0">
              <a:solidFill>
                <a:srgbClr val="00B05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278" y="2732620"/>
            <a:ext cx="4411889" cy="31388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689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openDmnd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F5072A-5F3E-FB56-A498-3CACC2BCD40B}"/>
              </a:ext>
            </a:extLst>
          </p:cNvPr>
          <p:cNvSpPr txBox="1">
            <a:spLocks/>
          </p:cNvSpPr>
          <p:nvPr/>
        </p:nvSpPr>
        <p:spPr>
          <a:xfrm>
            <a:off x="458972" y="270596"/>
            <a:ext cx="11106601" cy="7338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500" b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What to </a:t>
            </a:r>
            <a:r>
              <a:rPr lang="en-US" sz="4000" dirty="0" smtClean="0"/>
              <a:t>Expect</a:t>
            </a:r>
            <a:endParaRPr lang="en-US" sz="4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17EDA3D-7A3B-89EE-20EE-3C585535263A}"/>
              </a:ext>
            </a:extLst>
          </p:cNvPr>
          <p:cNvSpPr txBox="1">
            <a:spLocks/>
          </p:cNvSpPr>
          <p:nvPr/>
        </p:nvSpPr>
        <p:spPr>
          <a:xfrm>
            <a:off x="458972" y="1243914"/>
            <a:ext cx="4948398" cy="5231027"/>
          </a:xfrm>
          <a:prstGeom prst="rect">
            <a:avLst/>
          </a:prstGeom>
        </p:spPr>
        <p:txBody>
          <a:bodyPr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A </a:t>
            </a:r>
            <a:r>
              <a:rPr lang="en-US" b="1" dirty="0"/>
              <a:t>graphical user interface will appear where you can</a:t>
            </a:r>
            <a:r>
              <a:rPr lang="en-US" b="1" dirty="0" smtClean="0"/>
              <a:t>:</a:t>
            </a:r>
          </a:p>
          <a:p>
            <a:pPr lvl="1"/>
            <a:r>
              <a:rPr lang="en-US" dirty="0"/>
              <a:t>Select the layout directory and rules file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Write the output report name (Optional)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/>
              <a:t>Choose the output format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Start processing with the click of a button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Progress and output status will be displayed within the GUI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/>
              <a:t>The HTML and Excel reports are generated in the output directory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/>
              <a:t>A log file capturing all console output generated during the analysis run is saved in the output directory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/>
              <a:t>You don't need to navigate to the report directory manually — you can open the log file, HTML report, and Excel report directly from the GUI by clicking the corresponding 'View Log File', 'View HTML Report', or 'View Excel Report' </a:t>
            </a:r>
            <a:r>
              <a:rPr lang="en-US" dirty="0" smtClean="0"/>
              <a:t>buttons</a:t>
            </a:r>
          </a:p>
          <a:p>
            <a:pPr lvl="1"/>
            <a:endParaRPr lang="en-US" dirty="0" smtClean="0"/>
          </a:p>
          <a:p>
            <a:pPr lvl="1"/>
            <a:r>
              <a:rPr lang="en-US" dirty="0"/>
              <a:t>Each button will be disabled (grayed out) if the corresponding report does not exist. Additionally, a message will be displayed in the console indicating that the report is missing.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2286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sz="9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578" y="1687392"/>
            <a:ext cx="6051889" cy="43056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604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C7084-C959-6935-0D99-455326A78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39682" y="3089988"/>
            <a:ext cx="8052318" cy="3630613"/>
          </a:xfrm>
        </p:spPr>
        <p:txBody>
          <a:bodyPr anchor="b"/>
          <a:lstStyle/>
          <a:p>
            <a:r>
              <a:rPr lang="en-US" sz="6000" dirty="0"/>
              <a:t>Example 3</a:t>
            </a:r>
            <a:r>
              <a:rPr lang="en-US" sz="6000" dirty="0" smtClean="0"/>
              <a:t>:</a:t>
            </a:r>
            <a:br>
              <a:rPr lang="en-US" sz="6000" dirty="0" smtClean="0"/>
            </a:br>
            <a:r>
              <a:rPr lang="en-US" sz="4400" dirty="0"/>
              <a:t>run through regression_runner.sh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11426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4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ABAE834-1A36-0DFA-60D9-E2FE5EBCD554}"/>
              </a:ext>
            </a:extLst>
          </p:cNvPr>
          <p:cNvSpPr txBox="1">
            <a:spLocks/>
          </p:cNvSpPr>
          <p:nvPr/>
        </p:nvSpPr>
        <p:spPr>
          <a:xfrm>
            <a:off x="4024441" y="350530"/>
            <a:ext cx="3550508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000" b="0" kern="1200" cap="none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b="1" dirty="0" smtClean="0"/>
              <a:t>AGENDA</a:t>
            </a:r>
            <a:endParaRPr lang="en-US" sz="5400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8CC6C5-504F-45B2-FB37-5E495431432B}"/>
              </a:ext>
            </a:extLst>
          </p:cNvPr>
          <p:cNvSpPr txBox="1">
            <a:spLocks/>
          </p:cNvSpPr>
          <p:nvPr/>
        </p:nvSpPr>
        <p:spPr>
          <a:xfrm>
            <a:off x="1020684" y="2051597"/>
            <a:ext cx="8012694" cy="40319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ranklin Gothic Book" panose="020B0503020102020204" pitchFamily="34" charset="0"/>
              </a:rPr>
              <a:t>Project 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ranklin Gothic Book" panose="020B0503020102020204" pitchFamily="34" charset="0"/>
              </a:rPr>
              <a:t>Key 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ranklin Gothic Book" panose="020B0503020102020204" pitchFamily="34" charset="0"/>
              </a:rPr>
              <a:t>Layout Analysis Specification Summary</a:t>
            </a:r>
            <a:endParaRPr lang="en-US" sz="2000" dirty="0" smtClean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ranklin Gothic Book" panose="020B0503020102020204" pitchFamily="34" charset="0"/>
              </a:rPr>
              <a:t>Project Structure and File Descriptions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ranklin Gothic Book" panose="020B0503020102020204" pitchFamily="34" charset="0"/>
              </a:rPr>
              <a:t>How to use this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ranklin Gothic Book" panose="020B0503020102020204" pitchFamily="34" charset="0"/>
              </a:rPr>
              <a:t>Example 1: Run through the setup.sh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ranklin Gothic Book" panose="020B0503020102020204" pitchFamily="34" charset="0"/>
              </a:rPr>
              <a:t>Example </a:t>
            </a:r>
            <a:r>
              <a:rPr lang="en-US" sz="2000" dirty="0" smtClean="0">
                <a:latin typeface="Franklin Gothic Book" panose="020B0503020102020204" pitchFamily="34" charset="0"/>
              </a:rPr>
              <a:t>2: Run </a:t>
            </a:r>
            <a:r>
              <a:rPr lang="en-US" sz="2000" dirty="0">
                <a:latin typeface="Franklin Gothic Book" panose="020B0503020102020204" pitchFamily="34" charset="0"/>
              </a:rPr>
              <a:t>through the </a:t>
            </a:r>
            <a:r>
              <a:rPr lang="en-US" sz="2000" dirty="0" smtClean="0">
                <a:latin typeface="Franklin Gothic Book" panose="020B0503020102020204" pitchFamily="34" charset="0"/>
              </a:rPr>
              <a:t>GUI</a:t>
            </a:r>
            <a:endParaRPr lang="en-US" sz="20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ranklin Gothic Book" panose="020B0503020102020204" pitchFamily="34" charset="0"/>
              </a:rPr>
              <a:t>Example </a:t>
            </a:r>
            <a:r>
              <a:rPr lang="en-US" sz="2000" dirty="0" smtClean="0">
                <a:latin typeface="Franklin Gothic Book" panose="020B0503020102020204" pitchFamily="34" charset="0"/>
              </a:rPr>
              <a:t>3: Run </a:t>
            </a:r>
            <a:r>
              <a:rPr lang="en-US" sz="2000" dirty="0">
                <a:latin typeface="Franklin Gothic Book" panose="020B0503020102020204" pitchFamily="34" charset="0"/>
              </a:rPr>
              <a:t>through </a:t>
            </a:r>
            <a:r>
              <a:rPr lang="en-US" sz="2000" dirty="0" smtClean="0">
                <a:latin typeface="Franklin Gothic Book" panose="020B0503020102020204" pitchFamily="34" charset="0"/>
              </a:rPr>
              <a:t>regression_runner.sh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ranklin Gothic Book" panose="020B0503020102020204" pitchFamily="34" charset="0"/>
              </a:rPr>
              <a:t>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ranklin Gothic Book" panose="020B0503020102020204" pitchFamily="34" charset="0"/>
              </a:rPr>
              <a:t>Testing</a:t>
            </a:r>
            <a:endParaRPr lang="en-US" sz="2000" dirty="0">
              <a:latin typeface="Franklin Gothic Book" panose="020B0503020102020204" pitchFamily="34" charset="0"/>
            </a:endParaRPr>
          </a:p>
          <a:p>
            <a:endParaRPr lang="en-US" b="1" dirty="0">
              <a:latin typeface="Franklin Gothic Book" panose="020B05030201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026" y="1670391"/>
            <a:ext cx="4200524" cy="420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70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3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F5072A-5F3E-FB56-A498-3CACC2BCD40B}"/>
              </a:ext>
            </a:extLst>
          </p:cNvPr>
          <p:cNvSpPr txBox="1">
            <a:spLocks/>
          </p:cNvSpPr>
          <p:nvPr/>
        </p:nvSpPr>
        <p:spPr>
          <a:xfrm>
            <a:off x="477634" y="480252"/>
            <a:ext cx="11106601" cy="8544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500" b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For a more convenient or repeatable workflow, you can use the </a:t>
            </a:r>
            <a:r>
              <a:rPr lang="en-US" sz="2400" dirty="0" smtClean="0"/>
              <a:t>regression_runner.sh </a:t>
            </a:r>
            <a:r>
              <a:rPr lang="en-US" sz="2400" dirty="0"/>
              <a:t>bash script:</a:t>
            </a:r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7634" y="1853450"/>
            <a:ext cx="7014848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To run </a:t>
            </a:r>
            <a:r>
              <a:rPr lang="en-US" sz="2800" dirty="0" smtClean="0"/>
              <a:t>it </a:t>
            </a:r>
            <a:r>
              <a:rPr lang="en-US" sz="2800" dirty="0"/>
              <a:t>from anywhere</a:t>
            </a:r>
            <a:r>
              <a:rPr lang="en-US" sz="2800" dirty="0" smtClean="0"/>
              <a:t>:</a:t>
            </a:r>
          </a:p>
          <a:p>
            <a:endParaRPr lang="en-US" sz="28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Add </a:t>
            </a:r>
            <a:r>
              <a:rPr lang="en-US" sz="1600" dirty="0"/>
              <a:t>the script’s directory to your PATH</a:t>
            </a:r>
            <a:r>
              <a:rPr lang="en-US" sz="1600" dirty="0" smtClean="0"/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dirty="0"/>
              <a:t>export PATH=$PATH:/</a:t>
            </a:r>
            <a:r>
              <a:rPr lang="en-US" sz="1200" dirty="0" smtClean="0"/>
              <a:t>path/to/</a:t>
            </a:r>
            <a:r>
              <a:rPr lang="en-US" sz="1200" dirty="0" err="1" smtClean="0"/>
              <a:t>regression_runner.sh_directory</a:t>
            </a:r>
            <a:endParaRPr lang="en-US" sz="1200" dirty="0" smtClean="0"/>
          </a:p>
          <a:p>
            <a:pPr lvl="2"/>
            <a:endParaRPr lang="en-US" sz="1200" dirty="0"/>
          </a:p>
          <a:p>
            <a:pPr lvl="2"/>
            <a:endParaRPr lang="en-US" sz="1200" dirty="0" smtClean="0"/>
          </a:p>
          <a:p>
            <a:pPr lvl="2"/>
            <a:endParaRPr lang="en-US" sz="12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(</a:t>
            </a:r>
            <a:r>
              <a:rPr lang="en-US" sz="1600" dirty="0"/>
              <a:t>Optional) Add it to your shell profile (~/.</a:t>
            </a:r>
            <a:r>
              <a:rPr lang="en-US" sz="1600" dirty="0" err="1"/>
              <a:t>bashrc</a:t>
            </a:r>
            <a:r>
              <a:rPr lang="en-US" sz="1600" dirty="0"/>
              <a:t>, ~/.</a:t>
            </a:r>
            <a:r>
              <a:rPr lang="en-US" sz="1600" dirty="0" err="1"/>
              <a:t>zshrc</a:t>
            </a:r>
            <a:r>
              <a:rPr lang="en-US" sz="1600" dirty="0"/>
              <a:t>, etc.) to </a:t>
            </a:r>
            <a:r>
              <a:rPr lang="en-US" sz="1600" dirty="0" smtClean="0"/>
              <a:t>make </a:t>
            </a:r>
            <a:r>
              <a:rPr lang="en-US" sz="1600" dirty="0"/>
              <a:t>it permanent: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echo </a:t>
            </a:r>
            <a:r>
              <a:rPr lang="en-US" sz="1200" dirty="0"/>
              <a:t>'export PATH=$PATH:/path/to/your/</a:t>
            </a:r>
            <a:r>
              <a:rPr lang="en-US" sz="1200" dirty="0" err="1"/>
              <a:t>script_directory</a:t>
            </a:r>
            <a:r>
              <a:rPr lang="en-US" sz="1200" dirty="0"/>
              <a:t>' &gt;&gt; ~/.</a:t>
            </a:r>
            <a:r>
              <a:rPr lang="en-US" sz="1200" dirty="0" err="1"/>
              <a:t>bashrc</a:t>
            </a:r>
            <a:endParaRPr lang="en-US" sz="1200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source </a:t>
            </a:r>
            <a:r>
              <a:rPr lang="en-US" sz="1200" dirty="0"/>
              <a:t>~/.</a:t>
            </a:r>
            <a:r>
              <a:rPr lang="en-US" sz="1200" dirty="0" err="1" smtClean="0"/>
              <a:t>bashrc</a:t>
            </a:r>
            <a:endParaRPr lang="en-US" sz="1200" dirty="0" smtClean="0"/>
          </a:p>
          <a:p>
            <a:pPr lvl="2"/>
            <a:endParaRPr lang="en-US" sz="1200" dirty="0"/>
          </a:p>
          <a:p>
            <a:pPr lvl="2"/>
            <a:endParaRPr lang="en-US" sz="1200" dirty="0" smtClean="0"/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Use the regression_runner.sh script with the same parameters as setup.py:</a:t>
            </a:r>
            <a:endParaRPr lang="en-US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dirty="0"/>
              <a:t>regression_runner.sh --</a:t>
            </a:r>
            <a:r>
              <a:rPr lang="en-US" sz="1200" dirty="0" err="1"/>
              <a:t>layout_dir</a:t>
            </a:r>
            <a:r>
              <a:rPr lang="en-US" sz="1200" dirty="0"/>
              <a:t> ./</a:t>
            </a:r>
            <a:r>
              <a:rPr lang="en-US" sz="1200" dirty="0" err="1"/>
              <a:t>input_files</a:t>
            </a:r>
            <a:r>
              <a:rPr lang="en-US" sz="1200" dirty="0"/>
              <a:t>/</a:t>
            </a:r>
            <a:r>
              <a:rPr lang="en-US" sz="1200" dirty="0" err="1"/>
              <a:t>gds_testcases</a:t>
            </a:r>
            <a:r>
              <a:rPr lang="en-US" sz="1200" dirty="0"/>
              <a:t> --</a:t>
            </a:r>
            <a:r>
              <a:rPr lang="en-US" sz="1200" dirty="0" err="1"/>
              <a:t>svrf_file</a:t>
            </a:r>
            <a:r>
              <a:rPr lang="en-US" sz="1200" dirty="0"/>
              <a:t> ./</a:t>
            </a:r>
            <a:r>
              <a:rPr lang="en-US" sz="1200" dirty="0" err="1"/>
              <a:t>input_files</a:t>
            </a:r>
            <a:r>
              <a:rPr lang="en-US" sz="1200" dirty="0"/>
              <a:t>/</a:t>
            </a:r>
            <a:r>
              <a:rPr lang="en-US" sz="1200" dirty="0" err="1"/>
              <a:t>svrf_files</a:t>
            </a:r>
            <a:r>
              <a:rPr lang="en-US" sz="1200" dirty="0"/>
              <a:t>/</a:t>
            </a:r>
            <a:r>
              <a:rPr lang="en-US" sz="1200" dirty="0" err="1"/>
              <a:t>rules.svrf</a:t>
            </a:r>
            <a:r>
              <a:rPr lang="en-US" sz="1200" dirty="0"/>
              <a:t> --</a:t>
            </a:r>
            <a:r>
              <a:rPr lang="en-US" sz="1200" dirty="0" err="1"/>
              <a:t>output_dir</a:t>
            </a:r>
            <a:r>
              <a:rPr lang="en-US" sz="1200" dirty="0"/>
              <a:t> ./</a:t>
            </a:r>
            <a:r>
              <a:rPr lang="en-US" sz="1200" dirty="0" err="1"/>
              <a:t>out_reports</a:t>
            </a:r>
            <a:r>
              <a:rPr lang="en-US" sz="1200" dirty="0"/>
              <a:t> --</a:t>
            </a:r>
            <a:r>
              <a:rPr lang="en-US" sz="1200" dirty="0" err="1"/>
              <a:t>report_type</a:t>
            </a:r>
            <a:r>
              <a:rPr lang="en-US" sz="1200" dirty="0"/>
              <a:t> both</a:t>
            </a:r>
          </a:p>
          <a:p>
            <a:pPr lvl="2"/>
            <a:endParaRPr lang="en-US" sz="1200" dirty="0" smtClean="0"/>
          </a:p>
          <a:p>
            <a:pPr lvl="2"/>
            <a:endParaRPr lang="en-US" sz="1200" dirty="0"/>
          </a:p>
          <a:p>
            <a:pPr lvl="2"/>
            <a:endParaRPr lang="en-US" sz="1600" dirty="0"/>
          </a:p>
          <a:p>
            <a:endParaRPr lang="en-US" sz="2800" dirty="0"/>
          </a:p>
          <a:p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027" y="1977276"/>
            <a:ext cx="3937444" cy="3937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615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17EDA3D-7A3B-89EE-20EE-3C585535263A}"/>
              </a:ext>
            </a:extLst>
          </p:cNvPr>
          <p:cNvSpPr txBox="1">
            <a:spLocks/>
          </p:cNvSpPr>
          <p:nvPr/>
        </p:nvSpPr>
        <p:spPr>
          <a:xfrm>
            <a:off x="612647" y="1899909"/>
            <a:ext cx="10971587" cy="4360866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00" b="1" dirty="0"/>
              <a:t>Explanation of Arguments: </a:t>
            </a:r>
          </a:p>
          <a:p>
            <a:r>
              <a:rPr lang="en-US" dirty="0">
                <a:solidFill>
                  <a:srgbClr val="C00000"/>
                </a:solidFill>
              </a:rPr>
              <a:t>--</a:t>
            </a:r>
            <a:r>
              <a:rPr lang="en-US" dirty="0" err="1">
                <a:solidFill>
                  <a:srgbClr val="C00000"/>
                </a:solidFill>
              </a:rPr>
              <a:t>layout_dir</a:t>
            </a:r>
            <a:r>
              <a:rPr lang="en-US" dirty="0">
                <a:solidFill>
                  <a:srgbClr val="C0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 smtClean="0"/>
              <a:t>	Specifies </a:t>
            </a:r>
            <a:r>
              <a:rPr lang="en-US" dirty="0"/>
              <a:t>the directory containing input GDS test cases or layout files. These are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the </a:t>
            </a:r>
            <a:r>
              <a:rPr lang="en-US" dirty="0"/>
              <a:t>designs to be analyzed. </a:t>
            </a:r>
          </a:p>
          <a:p>
            <a:r>
              <a:rPr lang="en-US" dirty="0">
                <a:solidFill>
                  <a:srgbClr val="C00000"/>
                </a:solidFill>
              </a:rPr>
              <a:t>--</a:t>
            </a:r>
            <a:r>
              <a:rPr lang="en-US" dirty="0" err="1">
                <a:solidFill>
                  <a:srgbClr val="C00000"/>
                </a:solidFill>
              </a:rPr>
              <a:t>SVRF_file</a:t>
            </a:r>
            <a:r>
              <a:rPr lang="en-US" dirty="0">
                <a:solidFill>
                  <a:srgbClr val="C0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 smtClean="0"/>
              <a:t>	Path </a:t>
            </a:r>
            <a:r>
              <a:rPr lang="en-US" dirty="0"/>
              <a:t>to the SVRF-style rule file (</a:t>
            </a:r>
            <a:r>
              <a:rPr lang="en-US" dirty="0" err="1"/>
              <a:t>rules.svrf</a:t>
            </a:r>
            <a:r>
              <a:rPr lang="en-US" dirty="0"/>
              <a:t>) containing design validation rules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and </a:t>
            </a:r>
            <a:r>
              <a:rPr lang="en-US" dirty="0"/>
              <a:t>constraints. </a:t>
            </a:r>
          </a:p>
          <a:p>
            <a:r>
              <a:rPr lang="en-US" dirty="0">
                <a:solidFill>
                  <a:srgbClr val="C00000"/>
                </a:solidFill>
              </a:rPr>
              <a:t>--</a:t>
            </a:r>
            <a:r>
              <a:rPr lang="en-US" dirty="0" err="1">
                <a:solidFill>
                  <a:srgbClr val="C00000"/>
                </a:solidFill>
              </a:rPr>
              <a:t>output_dir</a:t>
            </a:r>
            <a:r>
              <a:rPr lang="en-US" dirty="0">
                <a:solidFill>
                  <a:srgbClr val="C0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 smtClean="0"/>
              <a:t>	Directory </a:t>
            </a:r>
            <a:r>
              <a:rPr lang="en-US" dirty="0"/>
              <a:t>where the generated reports will be saved. This folder will be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created </a:t>
            </a:r>
            <a:r>
              <a:rPr lang="en-US" dirty="0"/>
              <a:t>if it doesn't exist. 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77634" y="1396250"/>
            <a:ext cx="117180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regression_runner.sh --</a:t>
            </a:r>
            <a:r>
              <a:rPr lang="en-US" sz="1400" dirty="0" err="1">
                <a:solidFill>
                  <a:srgbClr val="00B050"/>
                </a:solidFill>
              </a:rPr>
              <a:t>layout_dir</a:t>
            </a:r>
            <a:r>
              <a:rPr lang="en-US" sz="1400" dirty="0">
                <a:solidFill>
                  <a:srgbClr val="00B050"/>
                </a:solidFill>
              </a:rPr>
              <a:t> ./</a:t>
            </a:r>
            <a:r>
              <a:rPr lang="en-US" sz="1400" dirty="0" err="1">
                <a:solidFill>
                  <a:srgbClr val="00B050"/>
                </a:solidFill>
              </a:rPr>
              <a:t>input_files</a:t>
            </a:r>
            <a:r>
              <a:rPr lang="en-US" sz="1400" dirty="0">
                <a:solidFill>
                  <a:srgbClr val="00B050"/>
                </a:solidFill>
              </a:rPr>
              <a:t>/</a:t>
            </a:r>
            <a:r>
              <a:rPr lang="en-US" sz="1400" dirty="0" err="1">
                <a:solidFill>
                  <a:srgbClr val="00B050"/>
                </a:solidFill>
              </a:rPr>
              <a:t>gds_testcases</a:t>
            </a:r>
            <a:r>
              <a:rPr lang="en-US" sz="1400" dirty="0">
                <a:solidFill>
                  <a:srgbClr val="00B050"/>
                </a:solidFill>
              </a:rPr>
              <a:t> --</a:t>
            </a:r>
            <a:r>
              <a:rPr lang="en-US" sz="1400" dirty="0" err="1">
                <a:solidFill>
                  <a:srgbClr val="00B050"/>
                </a:solidFill>
              </a:rPr>
              <a:t>svrf_file</a:t>
            </a:r>
            <a:r>
              <a:rPr lang="en-US" sz="1400" dirty="0">
                <a:solidFill>
                  <a:srgbClr val="00B050"/>
                </a:solidFill>
              </a:rPr>
              <a:t> ./</a:t>
            </a:r>
            <a:r>
              <a:rPr lang="en-US" sz="1400" dirty="0" err="1">
                <a:solidFill>
                  <a:srgbClr val="00B050"/>
                </a:solidFill>
              </a:rPr>
              <a:t>input_files</a:t>
            </a:r>
            <a:r>
              <a:rPr lang="en-US" sz="1400" dirty="0">
                <a:solidFill>
                  <a:srgbClr val="00B050"/>
                </a:solidFill>
              </a:rPr>
              <a:t>/</a:t>
            </a:r>
            <a:r>
              <a:rPr lang="en-US" sz="1400" dirty="0" err="1">
                <a:solidFill>
                  <a:srgbClr val="00B050"/>
                </a:solidFill>
              </a:rPr>
              <a:t>svrf_files</a:t>
            </a:r>
            <a:r>
              <a:rPr lang="en-US" sz="1400" dirty="0">
                <a:solidFill>
                  <a:srgbClr val="00B050"/>
                </a:solidFill>
              </a:rPr>
              <a:t>/</a:t>
            </a:r>
            <a:r>
              <a:rPr lang="en-US" sz="1400" dirty="0" err="1">
                <a:solidFill>
                  <a:srgbClr val="00B050"/>
                </a:solidFill>
              </a:rPr>
              <a:t>rules.svrf</a:t>
            </a:r>
            <a:r>
              <a:rPr lang="en-US" sz="1400" dirty="0">
                <a:solidFill>
                  <a:srgbClr val="00B050"/>
                </a:solidFill>
              </a:rPr>
              <a:t> --</a:t>
            </a:r>
            <a:r>
              <a:rPr lang="en-US" sz="1400" dirty="0" err="1">
                <a:solidFill>
                  <a:srgbClr val="00B050"/>
                </a:solidFill>
              </a:rPr>
              <a:t>output_dir</a:t>
            </a:r>
            <a:r>
              <a:rPr lang="en-US" sz="1400" dirty="0">
                <a:solidFill>
                  <a:srgbClr val="00B050"/>
                </a:solidFill>
              </a:rPr>
              <a:t> ./</a:t>
            </a:r>
            <a:r>
              <a:rPr lang="en-US" sz="1400" dirty="0" err="1">
                <a:solidFill>
                  <a:srgbClr val="00B050"/>
                </a:solidFill>
              </a:rPr>
              <a:t>out_reports</a:t>
            </a:r>
            <a:r>
              <a:rPr lang="en-US" sz="1400" dirty="0">
                <a:solidFill>
                  <a:srgbClr val="00B050"/>
                </a:solidFill>
              </a:rPr>
              <a:t> --</a:t>
            </a:r>
            <a:r>
              <a:rPr lang="en-US" sz="1400" dirty="0" err="1">
                <a:solidFill>
                  <a:srgbClr val="00B050"/>
                </a:solidFill>
              </a:rPr>
              <a:t>report_type</a:t>
            </a:r>
            <a:r>
              <a:rPr lang="en-US" sz="1400" dirty="0">
                <a:solidFill>
                  <a:srgbClr val="00B050"/>
                </a:solidFill>
              </a:rPr>
              <a:t> both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1F5072A-5F3E-FB56-A498-3CACC2BCD40B}"/>
              </a:ext>
            </a:extLst>
          </p:cNvPr>
          <p:cNvSpPr txBox="1">
            <a:spLocks/>
          </p:cNvSpPr>
          <p:nvPr/>
        </p:nvSpPr>
        <p:spPr>
          <a:xfrm>
            <a:off x="477634" y="293638"/>
            <a:ext cx="11106601" cy="8544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500" b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For a more convenient or repeatable workflow, you can use the </a:t>
            </a:r>
            <a:r>
              <a:rPr lang="en-US" sz="2400" dirty="0" smtClean="0"/>
              <a:t>regression_runner.sh </a:t>
            </a:r>
            <a:r>
              <a:rPr lang="en-US" sz="2400" dirty="0"/>
              <a:t>bash script:</a:t>
            </a:r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2593293"/>
            <a:ext cx="3338158" cy="3338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167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17EDA3D-7A3B-89EE-20EE-3C585535263A}"/>
              </a:ext>
            </a:extLst>
          </p:cNvPr>
          <p:cNvSpPr txBox="1">
            <a:spLocks/>
          </p:cNvSpPr>
          <p:nvPr/>
        </p:nvSpPr>
        <p:spPr>
          <a:xfrm>
            <a:off x="612647" y="1899909"/>
            <a:ext cx="10971587" cy="4360866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00" b="1" dirty="0"/>
              <a:t>Explanation of Arguments: 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--</a:t>
            </a:r>
            <a:r>
              <a:rPr lang="en-US" dirty="0" err="1">
                <a:solidFill>
                  <a:srgbClr val="C00000"/>
                </a:solidFill>
              </a:rPr>
              <a:t>report_type</a:t>
            </a:r>
            <a:r>
              <a:rPr lang="en-US" dirty="0">
                <a:solidFill>
                  <a:srgbClr val="C0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 smtClean="0"/>
              <a:t>	Specifies </a:t>
            </a:r>
            <a:r>
              <a:rPr lang="en-US" dirty="0"/>
              <a:t>the format(s) of the output report. Available options include: </a:t>
            </a:r>
            <a:endParaRPr lang="en-US" dirty="0" smtClean="0"/>
          </a:p>
          <a:p>
            <a:pPr lvl="4"/>
            <a:r>
              <a:rPr lang="en-US" sz="1200" dirty="0"/>
              <a:t>html: Generates an HTML report. </a:t>
            </a:r>
          </a:p>
          <a:p>
            <a:pPr lvl="4"/>
            <a:r>
              <a:rPr lang="en-US" sz="1200" dirty="0" smtClean="0"/>
              <a:t>excel</a:t>
            </a:r>
            <a:r>
              <a:rPr lang="en-US" sz="1200" dirty="0"/>
              <a:t>: Generates a Excel report. </a:t>
            </a:r>
          </a:p>
          <a:p>
            <a:pPr lvl="4"/>
            <a:r>
              <a:rPr lang="en-US" sz="1200" dirty="0"/>
              <a:t>both: Generates both HTML and Excel reports</a:t>
            </a:r>
            <a:r>
              <a:rPr lang="en-US" dirty="0"/>
              <a:t>. </a:t>
            </a:r>
            <a:r>
              <a:rPr lang="en-US" dirty="0" smtClean="0">
                <a:solidFill>
                  <a:srgbClr val="C00000"/>
                </a:solidFill>
              </a:rPr>
              <a:t>(Default)</a:t>
            </a:r>
          </a:p>
          <a:p>
            <a:pPr marL="914400" lvl="4" indent="0">
              <a:buNone/>
            </a:pPr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--</a:t>
            </a:r>
            <a:r>
              <a:rPr lang="en-US" dirty="0" err="1">
                <a:solidFill>
                  <a:srgbClr val="C00000"/>
                </a:solidFill>
              </a:rPr>
              <a:t>report_name</a:t>
            </a:r>
            <a:r>
              <a:rPr lang="en-US" dirty="0">
                <a:solidFill>
                  <a:srgbClr val="C0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/>
              <a:t>(Optional)</a:t>
            </a:r>
            <a:r>
              <a:rPr lang="en-US" dirty="0"/>
              <a:t> Allowing the user to specify a custom name for the </a:t>
            </a:r>
          </a:p>
          <a:p>
            <a:pPr marL="0" indent="0">
              <a:buNone/>
            </a:pPr>
            <a:r>
              <a:rPr lang="en-US" dirty="0"/>
              <a:t>	output report (HTML and Excel formats). Otherwise, Name will be</a:t>
            </a:r>
          </a:p>
          <a:p>
            <a:pPr marL="0" indent="0">
              <a:buNone/>
            </a:pPr>
            <a:r>
              <a:rPr lang="en-US" dirty="0"/>
              <a:t>	determined by the script.</a:t>
            </a:r>
          </a:p>
          <a:p>
            <a:pPr marL="914400" lvl="4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77634" y="1396250"/>
            <a:ext cx="117180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regression_runner.sh --</a:t>
            </a:r>
            <a:r>
              <a:rPr lang="en-US" sz="1400" dirty="0" err="1">
                <a:solidFill>
                  <a:srgbClr val="00B050"/>
                </a:solidFill>
              </a:rPr>
              <a:t>layout_dir</a:t>
            </a:r>
            <a:r>
              <a:rPr lang="en-US" sz="1400" dirty="0">
                <a:solidFill>
                  <a:srgbClr val="00B050"/>
                </a:solidFill>
              </a:rPr>
              <a:t> ./</a:t>
            </a:r>
            <a:r>
              <a:rPr lang="en-US" sz="1400" dirty="0" err="1">
                <a:solidFill>
                  <a:srgbClr val="00B050"/>
                </a:solidFill>
              </a:rPr>
              <a:t>input_files</a:t>
            </a:r>
            <a:r>
              <a:rPr lang="en-US" sz="1400" dirty="0">
                <a:solidFill>
                  <a:srgbClr val="00B050"/>
                </a:solidFill>
              </a:rPr>
              <a:t>/</a:t>
            </a:r>
            <a:r>
              <a:rPr lang="en-US" sz="1400" dirty="0" err="1">
                <a:solidFill>
                  <a:srgbClr val="00B050"/>
                </a:solidFill>
              </a:rPr>
              <a:t>gds_testcases</a:t>
            </a:r>
            <a:r>
              <a:rPr lang="en-US" sz="1400" dirty="0">
                <a:solidFill>
                  <a:srgbClr val="00B050"/>
                </a:solidFill>
              </a:rPr>
              <a:t> --</a:t>
            </a:r>
            <a:r>
              <a:rPr lang="en-US" sz="1400" dirty="0" err="1">
                <a:solidFill>
                  <a:srgbClr val="00B050"/>
                </a:solidFill>
              </a:rPr>
              <a:t>svrf_file</a:t>
            </a:r>
            <a:r>
              <a:rPr lang="en-US" sz="1400" dirty="0">
                <a:solidFill>
                  <a:srgbClr val="00B050"/>
                </a:solidFill>
              </a:rPr>
              <a:t> ./</a:t>
            </a:r>
            <a:r>
              <a:rPr lang="en-US" sz="1400" dirty="0" err="1">
                <a:solidFill>
                  <a:srgbClr val="00B050"/>
                </a:solidFill>
              </a:rPr>
              <a:t>input_files</a:t>
            </a:r>
            <a:r>
              <a:rPr lang="en-US" sz="1400" dirty="0">
                <a:solidFill>
                  <a:srgbClr val="00B050"/>
                </a:solidFill>
              </a:rPr>
              <a:t>/</a:t>
            </a:r>
            <a:r>
              <a:rPr lang="en-US" sz="1400" dirty="0" err="1">
                <a:solidFill>
                  <a:srgbClr val="00B050"/>
                </a:solidFill>
              </a:rPr>
              <a:t>svrf_files</a:t>
            </a:r>
            <a:r>
              <a:rPr lang="en-US" sz="1400" dirty="0">
                <a:solidFill>
                  <a:srgbClr val="00B050"/>
                </a:solidFill>
              </a:rPr>
              <a:t>/</a:t>
            </a:r>
            <a:r>
              <a:rPr lang="en-US" sz="1400" dirty="0" err="1">
                <a:solidFill>
                  <a:srgbClr val="00B050"/>
                </a:solidFill>
              </a:rPr>
              <a:t>rules.svrf</a:t>
            </a:r>
            <a:r>
              <a:rPr lang="en-US" sz="1400" dirty="0">
                <a:solidFill>
                  <a:srgbClr val="00B050"/>
                </a:solidFill>
              </a:rPr>
              <a:t> --</a:t>
            </a:r>
            <a:r>
              <a:rPr lang="en-US" sz="1400" dirty="0" err="1">
                <a:solidFill>
                  <a:srgbClr val="00B050"/>
                </a:solidFill>
              </a:rPr>
              <a:t>output_dir</a:t>
            </a:r>
            <a:r>
              <a:rPr lang="en-US" sz="1400" dirty="0">
                <a:solidFill>
                  <a:srgbClr val="00B050"/>
                </a:solidFill>
              </a:rPr>
              <a:t> ./</a:t>
            </a:r>
            <a:r>
              <a:rPr lang="en-US" sz="1400" dirty="0" err="1">
                <a:solidFill>
                  <a:srgbClr val="00B050"/>
                </a:solidFill>
              </a:rPr>
              <a:t>out_reports</a:t>
            </a:r>
            <a:r>
              <a:rPr lang="en-US" sz="1400" dirty="0">
                <a:solidFill>
                  <a:srgbClr val="00B050"/>
                </a:solidFill>
              </a:rPr>
              <a:t> --</a:t>
            </a:r>
            <a:r>
              <a:rPr lang="en-US" sz="1400" dirty="0" err="1">
                <a:solidFill>
                  <a:srgbClr val="00B050"/>
                </a:solidFill>
              </a:rPr>
              <a:t>report_type</a:t>
            </a:r>
            <a:r>
              <a:rPr lang="en-US" sz="1400" dirty="0">
                <a:solidFill>
                  <a:srgbClr val="00B050"/>
                </a:solidFill>
              </a:rPr>
              <a:t> both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1F5072A-5F3E-FB56-A498-3CACC2BCD40B}"/>
              </a:ext>
            </a:extLst>
          </p:cNvPr>
          <p:cNvSpPr txBox="1">
            <a:spLocks/>
          </p:cNvSpPr>
          <p:nvPr/>
        </p:nvSpPr>
        <p:spPr>
          <a:xfrm>
            <a:off x="477634" y="293638"/>
            <a:ext cx="11106601" cy="8544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500" b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For a more convenient or repeatable workflow, you can use the </a:t>
            </a:r>
            <a:r>
              <a:rPr lang="en-US" sz="2400" dirty="0" smtClean="0"/>
              <a:t>regression_runner.sh </a:t>
            </a:r>
            <a:r>
              <a:rPr lang="en-US" sz="2400" dirty="0"/>
              <a:t>bash script:</a:t>
            </a:r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147" y="2099028"/>
            <a:ext cx="4063088" cy="4063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782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F5072A-5F3E-FB56-A498-3CACC2BCD40B}"/>
              </a:ext>
            </a:extLst>
          </p:cNvPr>
          <p:cNvSpPr txBox="1">
            <a:spLocks/>
          </p:cNvSpPr>
          <p:nvPr/>
        </p:nvSpPr>
        <p:spPr>
          <a:xfrm>
            <a:off x="477634" y="233262"/>
            <a:ext cx="11106601" cy="7095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500" b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What to Expect:</a:t>
            </a:r>
            <a:endParaRPr lang="en-US" sz="4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17EDA3D-7A3B-89EE-20EE-3C585535263A}"/>
              </a:ext>
            </a:extLst>
          </p:cNvPr>
          <p:cNvSpPr txBox="1">
            <a:spLocks/>
          </p:cNvSpPr>
          <p:nvPr/>
        </p:nvSpPr>
        <p:spPr>
          <a:xfrm>
            <a:off x="612647" y="1071980"/>
            <a:ext cx="11199907" cy="1372639"/>
          </a:xfrm>
          <a:prstGeom prst="rect">
            <a:avLst/>
          </a:prstGeom>
        </p:spPr>
        <p:txBody>
          <a:bodyPr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Performs the same actions as the CLI mode.</a:t>
            </a:r>
          </a:p>
          <a:p>
            <a:r>
              <a:rPr lang="en-US" dirty="0" smtClean="0"/>
              <a:t>A </a:t>
            </a:r>
            <a:r>
              <a:rPr lang="en-US" dirty="0"/>
              <a:t>progress bar will be displayed in the terminal showing task completion status.</a:t>
            </a:r>
          </a:p>
          <a:p>
            <a:r>
              <a:rPr lang="en-US" dirty="0"/>
              <a:t>The terminal will log the type of report being generated (HTML, </a:t>
            </a:r>
            <a:r>
              <a:rPr lang="en-US" dirty="0" smtClean="0"/>
              <a:t>Excel, </a:t>
            </a:r>
            <a:r>
              <a:rPr lang="en-US" dirty="0"/>
              <a:t>or both).</a:t>
            </a:r>
          </a:p>
          <a:p>
            <a:r>
              <a:rPr lang="en-US" dirty="0"/>
              <a:t>The full paths to the output reports will be printed at the end.</a:t>
            </a:r>
          </a:p>
          <a:p>
            <a:endParaRPr lang="en-US" dirty="0"/>
          </a:p>
        </p:txBody>
      </p:sp>
      <p:pic>
        <p:nvPicPr>
          <p:cNvPr id="6" name="Picture Placeholder 10">
            <a:extLst>
              <a:ext uri="{FF2B5EF4-FFF2-40B4-BE49-F238E27FC236}">
                <a16:creationId xmlns:a16="http://schemas.microsoft.com/office/drawing/2014/main" id="{75885EE0-9135-0E4E-6ED4-37F31FB81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2725592"/>
            <a:ext cx="10971587" cy="33754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6850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60D7-F74C-CD9E-C576-1CB8FFE877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9154" y="420130"/>
            <a:ext cx="6210760" cy="1853070"/>
          </a:xfrm>
        </p:spPr>
        <p:txBody>
          <a:bodyPr/>
          <a:lstStyle/>
          <a:p>
            <a:r>
              <a:rPr lang="en-US" sz="8000" dirty="0">
                <a:latin typeface="Franklin Gothic Book" panose="020B0503020102020204" pitchFamily="34" charset="0"/>
              </a:rPr>
              <a:t>Reports</a:t>
            </a:r>
            <a:endParaRPr lang="en-US" sz="8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69" y="2609110"/>
            <a:ext cx="3484301" cy="34843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33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2">
              <a:lumMod val="9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F5072A-5F3E-FB56-A498-3CACC2BCD40B}"/>
              </a:ext>
            </a:extLst>
          </p:cNvPr>
          <p:cNvSpPr txBox="1">
            <a:spLocks/>
          </p:cNvSpPr>
          <p:nvPr/>
        </p:nvSpPr>
        <p:spPr>
          <a:xfrm>
            <a:off x="477634" y="480252"/>
            <a:ext cx="11106601" cy="8544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500" b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/>
              <a:t>The script </a:t>
            </a:r>
            <a:r>
              <a:rPr lang="en-US" sz="2000" dirty="0"/>
              <a:t>generates </a:t>
            </a:r>
            <a:r>
              <a:rPr lang="en-US" sz="2000" dirty="0" smtClean="0"/>
              <a:t>comprehensive reports </a:t>
            </a:r>
            <a:r>
              <a:rPr lang="en-US" sz="2000" dirty="0"/>
              <a:t>in </a:t>
            </a:r>
            <a:r>
              <a:rPr lang="en-US" sz="2000" b="1" dirty="0"/>
              <a:t>HTML</a:t>
            </a:r>
            <a:r>
              <a:rPr lang="en-US" sz="2000" dirty="0"/>
              <a:t> and </a:t>
            </a:r>
            <a:r>
              <a:rPr lang="en-US" sz="2000" b="1" dirty="0" smtClean="0"/>
              <a:t>Excel</a:t>
            </a:r>
            <a:r>
              <a:rPr lang="en-US" sz="2000" dirty="0" smtClean="0"/>
              <a:t> formats</a:t>
            </a:r>
            <a:r>
              <a:rPr lang="en-US" sz="2000" dirty="0"/>
              <a:t>, capturing both summary and detailed information related to layout pattern checks.</a:t>
            </a:r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7634" y="1540406"/>
            <a:ext cx="7014848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Summary Information (in both HTML and Excel</a:t>
            </a:r>
            <a:r>
              <a:rPr lang="en-US" b="1" dirty="0" smtClean="0"/>
              <a:t>):</a:t>
            </a:r>
          </a:p>
          <a:p>
            <a:endParaRPr lang="en-US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Host Name </a:t>
            </a:r>
            <a:r>
              <a:rPr lang="en-US" sz="1600" dirty="0"/>
              <a:t>– System where the report was </a:t>
            </a:r>
            <a:r>
              <a:rPr lang="en-US" sz="1600" dirty="0" smtClean="0"/>
              <a:t>generated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Timestamp</a:t>
            </a:r>
            <a:r>
              <a:rPr lang="en-US" sz="1600" dirty="0"/>
              <a:t> – Date and time of report generation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Input Files Used </a:t>
            </a:r>
            <a:r>
              <a:rPr lang="en-US" sz="1600" dirty="0"/>
              <a:t>– List of layout files or inputs analyzed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Overall Status </a:t>
            </a:r>
            <a:r>
              <a:rPr lang="en-US" sz="1600" dirty="0"/>
              <a:t>– Pass/Fail status summarizing the entire </a:t>
            </a:r>
            <a:r>
              <a:rPr lang="en-US" sz="1600" dirty="0" smtClean="0"/>
              <a:t>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b="1" dirty="0"/>
              <a:t>Detailed Analysis:</a:t>
            </a:r>
          </a:p>
          <a:p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Per Rule Metrics: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Count of Good and Bad patterns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Count of Passed and Failed patterns (categorized by Good/Bad)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Rule Comments – Descriptions or justifications related to each rule</a:t>
            </a:r>
          </a:p>
          <a:p>
            <a:pPr lvl="2"/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Failure Pattern Details: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Layout Path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Cell Name – For easy traceability within input </a:t>
            </a:r>
            <a:r>
              <a:rPr lang="en-US" sz="1600" dirty="0" smtClean="0"/>
              <a:t>layouts</a:t>
            </a:r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pPr lvl="2"/>
            <a:endParaRPr lang="en-US" sz="1200" dirty="0" smtClean="0"/>
          </a:p>
          <a:p>
            <a:pPr lvl="2"/>
            <a:endParaRPr lang="en-US" sz="1200" dirty="0"/>
          </a:p>
          <a:p>
            <a:pPr lvl="2"/>
            <a:endParaRPr lang="en-US" sz="1600" dirty="0"/>
          </a:p>
          <a:p>
            <a:endParaRPr lang="en-US" sz="2800" dirty="0"/>
          </a:p>
          <a:p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028" y="2059460"/>
            <a:ext cx="3758207" cy="3758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81" y="1583268"/>
            <a:ext cx="294970" cy="2949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491" y="1591734"/>
            <a:ext cx="258988" cy="25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8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agBrick">
          <a:fgClr>
            <a:schemeClr val="accent5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F5072A-5F3E-FB56-A498-3CACC2BCD40B}"/>
              </a:ext>
            </a:extLst>
          </p:cNvPr>
          <p:cNvSpPr txBox="1">
            <a:spLocks/>
          </p:cNvSpPr>
          <p:nvPr/>
        </p:nvSpPr>
        <p:spPr>
          <a:xfrm>
            <a:off x="596566" y="321281"/>
            <a:ext cx="11106601" cy="7282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500" b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Excel </a:t>
            </a:r>
            <a:r>
              <a:rPr lang="en-US" sz="4000" b="1" dirty="0" smtClean="0"/>
              <a:t>Report</a:t>
            </a:r>
            <a:endParaRPr lang="en-US" sz="4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17EDA3D-7A3B-89EE-20EE-3C585535263A}"/>
              </a:ext>
            </a:extLst>
          </p:cNvPr>
          <p:cNvSpPr txBox="1">
            <a:spLocks/>
          </p:cNvSpPr>
          <p:nvPr/>
        </p:nvSpPr>
        <p:spPr>
          <a:xfrm>
            <a:off x="452921" y="1628902"/>
            <a:ext cx="5247664" cy="2712440"/>
          </a:xfrm>
          <a:prstGeom prst="rect">
            <a:avLst/>
          </a:prstGeom>
        </p:spPr>
        <p:txBody>
          <a:bodyPr anchor="t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 smtClean="0"/>
              <a:t>Excel Report Contains: </a:t>
            </a:r>
            <a:endParaRPr lang="en-US" sz="3200" b="1" dirty="0" smtClean="0"/>
          </a:p>
          <a:p>
            <a:pPr marL="0" indent="0">
              <a:buNone/>
            </a:pPr>
            <a:endParaRPr lang="en-US" sz="2600" b="1" dirty="0"/>
          </a:p>
          <a:p>
            <a:r>
              <a:rPr lang="en-US" sz="2000" b="1" dirty="0"/>
              <a:t>Summary Sheet</a:t>
            </a:r>
            <a:r>
              <a:rPr lang="en-US" sz="2000" dirty="0"/>
              <a:t> – Contains overall report information and high-level </a:t>
            </a:r>
            <a:r>
              <a:rPr lang="en-US" sz="2000" dirty="0" smtClean="0"/>
              <a:t>metrics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100" b="1" dirty="0" smtClean="0"/>
              <a:t>Individual </a:t>
            </a:r>
            <a:r>
              <a:rPr lang="en-US" sz="2100" b="1" dirty="0"/>
              <a:t>Result Sheets</a:t>
            </a:r>
            <a:r>
              <a:rPr lang="en-US" sz="2100" dirty="0"/>
              <a:t> – One sheet per input layout showing rule-wise analysis and failure details</a:t>
            </a:r>
            <a:endParaRPr lang="en-US" sz="21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900" dirty="0" smtClean="0"/>
              <a:t>.</a:t>
            </a:r>
            <a:endParaRPr lang="en-US" sz="900" dirty="0"/>
          </a:p>
          <a:p>
            <a:endParaRPr lang="en-US" sz="9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316" y="1908489"/>
            <a:ext cx="5985176" cy="16616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352" y="4455721"/>
            <a:ext cx="8249116" cy="19065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073" y="271794"/>
            <a:ext cx="827250" cy="827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337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accent6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F5072A-5F3E-FB56-A498-3CACC2BCD40B}"/>
              </a:ext>
            </a:extLst>
          </p:cNvPr>
          <p:cNvSpPr txBox="1">
            <a:spLocks/>
          </p:cNvSpPr>
          <p:nvPr/>
        </p:nvSpPr>
        <p:spPr>
          <a:xfrm>
            <a:off x="958516" y="321281"/>
            <a:ext cx="11106601" cy="7282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500" b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Interactive HTML </a:t>
            </a:r>
            <a:r>
              <a:rPr lang="en-US" sz="4000" b="1" dirty="0" smtClean="0"/>
              <a:t>Report</a:t>
            </a:r>
            <a:endParaRPr lang="en-US" sz="4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17EDA3D-7A3B-89EE-20EE-3C585535263A}"/>
              </a:ext>
            </a:extLst>
          </p:cNvPr>
          <p:cNvSpPr txBox="1">
            <a:spLocks/>
          </p:cNvSpPr>
          <p:nvPr/>
        </p:nvSpPr>
        <p:spPr>
          <a:xfrm>
            <a:off x="337588" y="1628902"/>
            <a:ext cx="4110842" cy="4475336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JavaScript-powered Tables</a:t>
            </a:r>
            <a:r>
              <a:rPr lang="en-US" sz="2000" dirty="0"/>
              <a:t>:</a:t>
            </a:r>
            <a:endParaRPr lang="en-US" sz="2000" b="1" dirty="0"/>
          </a:p>
          <a:p>
            <a:r>
              <a:rPr lang="en-US" dirty="0"/>
              <a:t>Paginated results for ease of navigation</a:t>
            </a:r>
            <a:endParaRPr lang="en-US" dirty="0" smtClean="0"/>
          </a:p>
          <a:p>
            <a:r>
              <a:rPr lang="en-US" dirty="0"/>
              <a:t>Individual result selection via checkboxes</a:t>
            </a:r>
            <a:r>
              <a:rPr lang="en-US" dirty="0" smtClean="0"/>
              <a:t>.</a:t>
            </a:r>
          </a:p>
          <a:p>
            <a:r>
              <a:rPr lang="en-US" b="1" dirty="0"/>
              <a:t>PDF Export</a:t>
            </a:r>
            <a:r>
              <a:rPr lang="en-US" dirty="0"/>
              <a:t> – Allows exporting selected rows as a printable </a:t>
            </a:r>
            <a:r>
              <a:rPr lang="en-US" dirty="0" smtClean="0"/>
              <a:t>PDF</a:t>
            </a:r>
          </a:p>
          <a:p>
            <a:r>
              <a:rPr lang="en-US" b="1" dirty="0" smtClean="0"/>
              <a:t>CSV </a:t>
            </a:r>
            <a:r>
              <a:rPr lang="en-US" b="1" dirty="0"/>
              <a:t>Export</a:t>
            </a:r>
            <a:r>
              <a:rPr lang="en-US" dirty="0"/>
              <a:t> – Allows exporting selected rows as a printable </a:t>
            </a:r>
            <a:r>
              <a:rPr lang="en-US" dirty="0" smtClean="0"/>
              <a:t>PDF</a:t>
            </a:r>
          </a:p>
          <a:p>
            <a:r>
              <a:rPr lang="en-US" b="1" dirty="0"/>
              <a:t>Dark </a:t>
            </a:r>
            <a:r>
              <a:rPr lang="en-US" b="1" dirty="0" err="1"/>
              <a:t>Mode</a:t>
            </a:r>
            <a:r>
              <a:rPr lang="en-US" dirty="0" err="1"/>
              <a:t>_Toggleable</a:t>
            </a:r>
            <a:r>
              <a:rPr lang="en-US" dirty="0"/>
              <a:t> night mode via checkbox</a:t>
            </a:r>
          </a:p>
          <a:p>
            <a:endParaRPr lang="en-US" sz="900" dirty="0"/>
          </a:p>
          <a:p>
            <a:endParaRPr lang="en-US" sz="9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762" y="2055078"/>
            <a:ext cx="7098126" cy="36897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097" y="247420"/>
            <a:ext cx="838429" cy="8384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905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60D7-F74C-CD9E-C576-1CB8FFE877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5304" y="67705"/>
            <a:ext cx="6210760" cy="1853070"/>
          </a:xfrm>
        </p:spPr>
        <p:txBody>
          <a:bodyPr/>
          <a:lstStyle/>
          <a:p>
            <a:r>
              <a:rPr lang="en-US" sz="9600" dirty="0">
                <a:latin typeface="Franklin Gothic Book" panose="020B0503020102020204" pitchFamily="34" charset="0"/>
              </a:rPr>
              <a:t>Testing</a:t>
            </a:r>
            <a:endParaRPr lang="en-US" sz="9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75" y="600075"/>
            <a:ext cx="5371795" cy="5371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336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F5072A-5F3E-FB56-A498-3CACC2BCD40B}"/>
              </a:ext>
            </a:extLst>
          </p:cNvPr>
          <p:cNvSpPr txBox="1">
            <a:spLocks/>
          </p:cNvSpPr>
          <p:nvPr/>
        </p:nvSpPr>
        <p:spPr>
          <a:xfrm>
            <a:off x="367966" y="321281"/>
            <a:ext cx="11106601" cy="7282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500" b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smtClean="0"/>
              <a:t>Testing</a:t>
            </a:r>
            <a:endParaRPr lang="en-US" sz="4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17EDA3D-7A3B-89EE-20EE-3C585535263A}"/>
              </a:ext>
            </a:extLst>
          </p:cNvPr>
          <p:cNvSpPr txBox="1">
            <a:spLocks/>
          </p:cNvSpPr>
          <p:nvPr/>
        </p:nvSpPr>
        <p:spPr>
          <a:xfrm>
            <a:off x="576745" y="2705101"/>
            <a:ext cx="5833579" cy="3598392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/>
              <a:t>Test Files Overview</a:t>
            </a:r>
            <a:r>
              <a:rPr lang="en-US" sz="3200" b="1" dirty="0" smtClean="0"/>
              <a:t>:</a:t>
            </a:r>
            <a:endParaRPr lang="en-US" sz="2600" b="1" dirty="0"/>
          </a:p>
          <a:p>
            <a:r>
              <a:rPr lang="en-US" sz="2000" b="1" dirty="0"/>
              <a:t>test_gds_analyzer.py</a:t>
            </a:r>
            <a:r>
              <a:rPr lang="en-US" sz="2000" dirty="0"/>
              <a:t> </a:t>
            </a:r>
            <a:endParaRPr lang="en-US" sz="2000" dirty="0" smtClean="0"/>
          </a:p>
          <a:p>
            <a:pPr lvl="1"/>
            <a:r>
              <a:rPr lang="en-US" sz="1800" dirty="0" smtClean="0"/>
              <a:t>Tests </a:t>
            </a:r>
            <a:r>
              <a:rPr lang="en-US" sz="1800" dirty="0" smtClean="0"/>
              <a:t>the gds_analyzer.py functions</a:t>
            </a:r>
            <a:endParaRPr lang="en-US" sz="1800" dirty="0"/>
          </a:p>
          <a:p>
            <a:r>
              <a:rPr lang="en-US" sz="2000" b="1" dirty="0"/>
              <a:t>test_pattern_validator.py</a:t>
            </a:r>
            <a:r>
              <a:rPr lang="en-US" sz="2000" dirty="0"/>
              <a:t> </a:t>
            </a:r>
            <a:endParaRPr lang="en-US" sz="2000" dirty="0" smtClean="0"/>
          </a:p>
          <a:p>
            <a:pPr lvl="1"/>
            <a:r>
              <a:rPr lang="en-US" sz="1800" dirty="0" smtClean="0"/>
              <a:t>Tests </a:t>
            </a:r>
            <a:r>
              <a:rPr lang="en-US" sz="1800" dirty="0" smtClean="0"/>
              <a:t>the pattern_validator.py functions</a:t>
            </a:r>
            <a:endParaRPr lang="en-US" sz="1800" dirty="0"/>
          </a:p>
          <a:p>
            <a:r>
              <a:rPr lang="en-US" sz="2000" b="1" dirty="0"/>
              <a:t>test_report_generator.py</a:t>
            </a:r>
            <a:r>
              <a:rPr lang="en-US" sz="2000" dirty="0"/>
              <a:t> </a:t>
            </a:r>
            <a:endParaRPr lang="en-US" sz="2000" dirty="0" smtClean="0"/>
          </a:p>
          <a:p>
            <a:pPr lvl="1"/>
            <a:r>
              <a:rPr lang="en-US" sz="1800" dirty="0" smtClean="0"/>
              <a:t>Tests </a:t>
            </a:r>
            <a:r>
              <a:rPr lang="en-US" sz="1800" dirty="0"/>
              <a:t>HTML report </a:t>
            </a:r>
            <a:r>
              <a:rPr lang="en-US" sz="1800" dirty="0" smtClean="0"/>
              <a:t>generation</a:t>
            </a:r>
            <a:endParaRPr lang="en-US" sz="1800" dirty="0"/>
          </a:p>
          <a:p>
            <a:pPr lvl="1"/>
            <a:endParaRPr lang="en-US" sz="700" dirty="0" smtClean="0"/>
          </a:p>
          <a:p>
            <a:pPr lvl="1"/>
            <a:endParaRPr lang="en-US" sz="700" dirty="0"/>
          </a:p>
          <a:p>
            <a:endParaRPr lang="en-US" sz="9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626" y="1442393"/>
            <a:ext cx="4937300" cy="493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576745" y="1396974"/>
            <a:ext cx="6567005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To validate the implementation, unit tests are provided in the ./tests directory. These tests cover the core functionality of the reporting system</a:t>
            </a:r>
            <a:r>
              <a:rPr lang="en-US" sz="1400" dirty="0" smtClean="0"/>
              <a:t>.</a:t>
            </a:r>
          </a:p>
          <a:p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How to Run Tests</a:t>
            </a:r>
            <a:r>
              <a:rPr lang="en-US" sz="1400" dirty="0" smtClean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python </a:t>
            </a:r>
            <a:r>
              <a:rPr lang="en-US" sz="1400" dirty="0"/>
              <a:t>-m </a:t>
            </a:r>
            <a:r>
              <a:rPr lang="en-US" sz="1400" dirty="0" err="1"/>
              <a:t>unittest</a:t>
            </a:r>
            <a:r>
              <a:rPr lang="en-US" sz="1400" dirty="0"/>
              <a:t> discover tests</a:t>
            </a:r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9594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agBrick">
          <a:fgClr>
            <a:schemeClr val="tx2">
              <a:lumMod val="10000"/>
              <a:lumOff val="9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5072A-5F3E-FB56-A498-3CACC2BCD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907302"/>
            <a:ext cx="4361688" cy="1649694"/>
          </a:xfrm>
        </p:spPr>
        <p:txBody>
          <a:bodyPr>
            <a:normAutofit/>
          </a:bodyPr>
          <a:lstStyle/>
          <a:p>
            <a:r>
              <a:rPr lang="en-US" dirty="0" smtClean="0"/>
              <a:t>Project overview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EDA3D-7A3B-89EE-20EE-3C58553526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4361688" cy="3434638"/>
          </a:xfrm>
        </p:spPr>
        <p:txBody>
          <a:bodyPr anchor="t"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SVRF Layout Analysis Tool is a Python-based framework designed to validate Design Rule Check (DRC) test patterns in GDSII layout files using rules defined in SVRF (Standard Verification Rule Format</a:t>
            </a:r>
            <a:r>
              <a:rPr lang="en-US" dirty="0" smtClean="0"/>
              <a:t>).</a:t>
            </a:r>
          </a:p>
          <a:p>
            <a:r>
              <a:rPr lang="en-US" dirty="0" smtClean="0"/>
              <a:t>​</a:t>
            </a:r>
          </a:p>
          <a:p>
            <a:r>
              <a:rPr lang="en-US" dirty="0"/>
              <a:t>It automates the process of checking whether test cases in a layout correctly pass or fail DRC rules, based on the layout geometry and DRC error markers.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885EE0-9135-0E4E-6ED4-37F31FB8116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393" y="1394488"/>
            <a:ext cx="5612356" cy="399298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76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DnDiag">
          <a:fgClr>
            <a:schemeClr val="accent3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F5072A-5F3E-FB56-A498-3CACC2BCD40B}"/>
              </a:ext>
            </a:extLst>
          </p:cNvPr>
          <p:cNvSpPr txBox="1">
            <a:spLocks/>
          </p:cNvSpPr>
          <p:nvPr/>
        </p:nvSpPr>
        <p:spPr>
          <a:xfrm>
            <a:off x="367966" y="321281"/>
            <a:ext cx="11106601" cy="7282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500" b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smtClean="0"/>
              <a:t>Testing</a:t>
            </a:r>
            <a:endParaRPr lang="en-US" sz="4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17EDA3D-7A3B-89EE-20EE-3C585535263A}"/>
              </a:ext>
            </a:extLst>
          </p:cNvPr>
          <p:cNvSpPr txBox="1">
            <a:spLocks/>
          </p:cNvSpPr>
          <p:nvPr/>
        </p:nvSpPr>
        <p:spPr>
          <a:xfrm>
            <a:off x="576745" y="2705101"/>
            <a:ext cx="5833579" cy="3598392"/>
          </a:xfrm>
          <a:prstGeom prst="rect">
            <a:avLst/>
          </a:prstGeom>
        </p:spPr>
        <p:txBody>
          <a:bodyPr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/>
              <a:t>Test Files Overview</a:t>
            </a:r>
            <a:r>
              <a:rPr lang="en-US" sz="3200" b="1" dirty="0" smtClean="0"/>
              <a:t>:</a:t>
            </a:r>
            <a:endParaRPr lang="en-US" sz="2600" b="1" dirty="0"/>
          </a:p>
          <a:p>
            <a:r>
              <a:rPr lang="en-US" sz="2000" b="1" dirty="0" smtClean="0"/>
              <a:t>test_svrf_parser.py</a:t>
            </a:r>
            <a:r>
              <a:rPr lang="en-US" sz="2000" dirty="0" smtClean="0"/>
              <a:t> </a:t>
            </a:r>
            <a:endParaRPr lang="en-US" sz="2000" dirty="0" smtClean="0"/>
          </a:p>
          <a:p>
            <a:pPr lvl="1"/>
            <a:r>
              <a:rPr lang="en-US" sz="1800" dirty="0" smtClean="0"/>
              <a:t>Tests SVRF parsing functionality</a:t>
            </a:r>
            <a:r>
              <a:rPr lang="en-US" sz="700" dirty="0" smtClean="0"/>
              <a:t>.</a:t>
            </a:r>
          </a:p>
          <a:p>
            <a:r>
              <a:rPr lang="en-US" sz="2000" b="1" dirty="0" smtClean="0"/>
              <a:t>./</a:t>
            </a:r>
            <a:r>
              <a:rPr lang="en-US" sz="2000" b="1" dirty="0" err="1" smtClean="0"/>
              <a:t>src</a:t>
            </a:r>
            <a:r>
              <a:rPr lang="en-US" sz="2000" b="1" dirty="0" smtClean="0"/>
              <a:t>/</a:t>
            </a:r>
            <a:r>
              <a:rPr lang="en-US" sz="2000" b="1" dirty="0" err="1" smtClean="0"/>
              <a:t>utils</a:t>
            </a:r>
            <a:r>
              <a:rPr lang="en-US" sz="2000" b="1" dirty="0"/>
              <a:t>/ create_gds.py</a:t>
            </a:r>
            <a:endParaRPr lang="en-US" sz="2000" dirty="0"/>
          </a:p>
          <a:p>
            <a:pPr lvl="1"/>
            <a:r>
              <a:rPr lang="en-US" sz="1800" dirty="0" smtClean="0"/>
              <a:t>Used in tests files to create test layout </a:t>
            </a:r>
            <a:r>
              <a:rPr lang="en-US" sz="1800" dirty="0" smtClean="0"/>
              <a:t>cells</a:t>
            </a:r>
          </a:p>
          <a:p>
            <a:r>
              <a:rPr lang="en-US" sz="1800" dirty="0"/>
              <a:t>Code snippets from the SVRF rule file are contained within the test_svrf_parser.py </a:t>
            </a:r>
            <a:r>
              <a:rPr lang="en-US" sz="1800" dirty="0" smtClean="0"/>
              <a:t>file</a:t>
            </a:r>
            <a:endParaRPr lang="en-US" sz="1800" dirty="0" smtClean="0"/>
          </a:p>
          <a:p>
            <a:pPr lvl="1"/>
            <a:endParaRPr lang="en-US" sz="700" dirty="0" smtClean="0"/>
          </a:p>
          <a:p>
            <a:pPr lvl="1"/>
            <a:endParaRPr lang="en-US" sz="700" dirty="0" smtClean="0"/>
          </a:p>
          <a:p>
            <a:pPr lvl="1"/>
            <a:endParaRPr lang="en-US" sz="700" dirty="0"/>
          </a:p>
          <a:p>
            <a:endParaRPr lang="en-US" sz="9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626" y="1442393"/>
            <a:ext cx="4937300" cy="493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576745" y="1396974"/>
            <a:ext cx="6567005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To validate the implementation, unit tests are provided in the ./tests directory. These tests cover the core functionality of the reporting system</a:t>
            </a:r>
            <a:r>
              <a:rPr lang="en-US" sz="1400" dirty="0" smtClean="0"/>
              <a:t>.</a:t>
            </a:r>
          </a:p>
          <a:p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How to Run Tests</a:t>
            </a:r>
            <a:r>
              <a:rPr lang="en-US" sz="1400" dirty="0" smtClean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python </a:t>
            </a:r>
            <a:r>
              <a:rPr lang="en-US" sz="1400" dirty="0"/>
              <a:t>-m </a:t>
            </a:r>
            <a:r>
              <a:rPr lang="en-US" sz="1400" dirty="0" err="1"/>
              <a:t>unittest</a:t>
            </a:r>
            <a:r>
              <a:rPr lang="en-US" sz="1400" dirty="0"/>
              <a:t> discover tests</a:t>
            </a:r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7788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76E2C-040E-4D92-F9F7-F61C47F4F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225" y="5107460"/>
            <a:ext cx="5898292" cy="1140204"/>
          </a:xfrm>
        </p:spPr>
        <p:txBody>
          <a:bodyPr/>
          <a:lstStyle/>
          <a:p>
            <a:pPr algn="ctr"/>
            <a:r>
              <a:rPr lang="en-US" sz="7200" dirty="0" smtClean="0"/>
              <a:t>Thank you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40722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FB56E-1A01-8D29-F217-638F3BEF6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859536" y="1845276"/>
            <a:ext cx="4366917" cy="41054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latin typeface="Franklin Gothic Book" panose="020B0503020102020204" pitchFamily="34" charset="0"/>
              </a:rPr>
              <a:t>Mohamed </a:t>
            </a:r>
            <a:r>
              <a:rPr lang="en-US" sz="2400" b="1" dirty="0" err="1" smtClean="0">
                <a:latin typeface="Franklin Gothic Book" panose="020B0503020102020204" pitchFamily="34" charset="0"/>
              </a:rPr>
              <a:t>Akl</a:t>
            </a:r>
            <a:endParaRPr lang="en-US" sz="2400" b="1" dirty="0" smtClean="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r>
              <a:rPr lang="en-US" sz="1600" dirty="0" smtClean="0">
                <a:latin typeface="Franklin Gothic Book" panose="020B0503020102020204" pitchFamily="34" charset="0"/>
              </a:rPr>
              <a:t>IC Design </a:t>
            </a:r>
            <a:r>
              <a:rPr lang="en-US" sz="1600" dirty="0" smtClean="0">
                <a:latin typeface="Franklin Gothic Book" panose="020B0503020102020204" pitchFamily="34" charset="0"/>
              </a:rPr>
              <a:t>Engineer</a:t>
            </a:r>
          </a:p>
          <a:p>
            <a:pPr marL="0" indent="0">
              <a:buNone/>
            </a:pPr>
            <a:endParaRPr lang="en-US" sz="1600" dirty="0" smtClean="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r>
              <a:rPr lang="en-US" sz="1600" dirty="0" smtClean="0">
                <a:latin typeface="Franklin Gothic Book" panose="020B0503020102020204" pitchFamily="34" charset="0"/>
              </a:rPr>
              <a:t>Mobile +201091012175</a:t>
            </a:r>
          </a:p>
          <a:p>
            <a:pPr marL="0" indent="0">
              <a:buNone/>
            </a:pPr>
            <a:r>
              <a:rPr lang="en-US" sz="1600" dirty="0" smtClean="0">
                <a:latin typeface="Franklin Gothic Book" panose="020B0503020102020204" pitchFamily="34" charset="0"/>
              </a:rPr>
              <a:t>E-mail: </a:t>
            </a:r>
            <a:r>
              <a:rPr lang="en-US" sz="1600" dirty="0" smtClean="0">
                <a:latin typeface="Franklin Gothic Book" panose="020B0503020102020204" pitchFamily="34" charset="0"/>
                <a:hlinkClick r:id="rId2"/>
              </a:rPr>
              <a:t>mohamed.akl@thesiguy.com</a:t>
            </a:r>
            <a:endParaRPr lang="en-US" sz="1600" dirty="0" smtClean="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r>
              <a:rPr lang="en-US" sz="1600" dirty="0" smtClean="0">
                <a:latin typeface="Franklin Gothic Book" panose="020B0503020102020204" pitchFamily="34" charset="0"/>
              </a:rPr>
              <a:t>Website: </a:t>
            </a:r>
            <a:r>
              <a:rPr lang="en-US" sz="1600" dirty="0" smtClean="0">
                <a:latin typeface="Franklin Gothic Book" panose="020B0503020102020204" pitchFamily="34" charset="0"/>
                <a:hlinkClick r:id="rId3"/>
              </a:rPr>
              <a:t>www.thesiguy.com</a:t>
            </a:r>
            <a:endParaRPr lang="en-US" sz="1600" dirty="0" smtClean="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r>
              <a:rPr lang="en-US" sz="1600" dirty="0" smtClean="0">
                <a:latin typeface="Franklin Gothic Book" panose="020B0503020102020204" pitchFamily="34" charset="0"/>
              </a:rPr>
              <a:t>YouTube: </a:t>
            </a:r>
            <a:r>
              <a:rPr lang="en-US" sz="1600" dirty="0" smtClean="0">
                <a:latin typeface="Franklin Gothic Book" panose="020B0503020102020204" pitchFamily="34" charset="0"/>
                <a:hlinkClick r:id="rId4"/>
              </a:rPr>
              <a:t>www.youtube.com/@TheSiGuyEN</a:t>
            </a:r>
            <a:endParaRPr lang="en-US" sz="1600" dirty="0" smtClean="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r>
              <a:rPr lang="en-US" sz="1600" dirty="0" smtClean="0">
                <a:latin typeface="Franklin Gothic Book" panose="020B0503020102020204" pitchFamily="34" charset="0"/>
              </a:rPr>
              <a:t>GitHub: </a:t>
            </a:r>
            <a:r>
              <a:rPr lang="en-US" sz="1600" dirty="0" smtClean="0">
                <a:latin typeface="Franklin Gothic Book" panose="020B0503020102020204" pitchFamily="34" charset="0"/>
                <a:hlinkClick r:id="rId5" action="ppaction://hlinksldjump"/>
              </a:rPr>
              <a:t>www.github.com/TheSiGuy</a:t>
            </a:r>
            <a:endParaRPr lang="en-US" sz="1600" dirty="0">
              <a:latin typeface="Franklin Gothic Book" panose="020B0503020102020204" pitchFamily="34" charset="0"/>
            </a:endParaRPr>
          </a:p>
        </p:txBody>
      </p:sp>
      <p:pic>
        <p:nvPicPr>
          <p:cNvPr id="15" name="Picture Placeholder 14" descr="A white object on a white surface">
            <a:extLst>
              <a:ext uri="{FF2B5EF4-FFF2-40B4-BE49-F238E27FC236}">
                <a16:creationId xmlns:a16="http://schemas.microsoft.com/office/drawing/2014/main" id="{7270AD1A-8F9F-BF9D-AE26-986ADE7EF3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" b="41"/>
          <a:stretch/>
        </p:blipFill>
        <p:spPr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7876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DnDiag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5072A-5F3E-FB56-A498-3CACC2BCD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907302"/>
            <a:ext cx="4361688" cy="1649694"/>
          </a:xfrm>
        </p:spPr>
        <p:txBody>
          <a:bodyPr>
            <a:normAutofit/>
          </a:bodyPr>
          <a:lstStyle/>
          <a:p>
            <a:r>
              <a:rPr lang="en-US" dirty="0"/>
              <a:t>Key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EDA3D-7A3B-89EE-20EE-3C58553526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4361688" cy="3434638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Parse SVRF rule files to extract rule names and </a:t>
            </a:r>
            <a:r>
              <a:rPr lang="en-US" sz="1600" dirty="0" smtClean="0"/>
              <a:t>comments.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Analyze layout geometries from GDS files (test cases</a:t>
            </a:r>
            <a:r>
              <a:rPr lang="en-US" sz="1600" dirty="0" smtClean="0"/>
              <a:t>).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Validate if each pattern behaves as expected (pass/fail</a:t>
            </a:r>
            <a:r>
              <a:rPr lang="en-US" sz="1600" dirty="0" smtClean="0"/>
              <a:t>).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Report the analysis results in HTML and Excel formats.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885EE0-9135-0E4E-6ED4-37F31FB8116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393" y="1394488"/>
            <a:ext cx="5612356" cy="399298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804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Horz">
          <a:fgClr>
            <a:schemeClr val="accent5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C59F6-9B22-C211-4B4C-A2FD4B914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146708"/>
            <a:ext cx="9601200" cy="566763"/>
          </a:xfrm>
          <a:noFill/>
        </p:spPr>
        <p:txBody>
          <a:bodyPr anchor="t" anchorCtr="0"/>
          <a:lstStyle/>
          <a:p>
            <a:r>
              <a:rPr lang="en-US" dirty="0" smtClean="0"/>
              <a:t>Layout Analysis Specification Summary</a:t>
            </a:r>
            <a:endParaRPr lang="en-US" dirty="0"/>
          </a:p>
        </p:txBody>
      </p:sp>
      <p:graphicFrame>
        <p:nvGraphicFramePr>
          <p:cNvPr id="8" name="Table Placeholder 7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290835206"/>
              </p:ext>
            </p:extLst>
          </p:nvPr>
        </p:nvGraphicFramePr>
        <p:xfrm>
          <a:off x="1279525" y="2378075"/>
          <a:ext cx="9620250" cy="3312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810125">
                  <a:extLst>
                    <a:ext uri="{9D8B030D-6E8A-4147-A177-3AD203B41FA5}">
                      <a16:colId xmlns:a16="http://schemas.microsoft.com/office/drawing/2014/main" val="1599069662"/>
                    </a:ext>
                  </a:extLst>
                </a:gridCol>
                <a:gridCol w="4810125">
                  <a:extLst>
                    <a:ext uri="{9D8B030D-6E8A-4147-A177-3AD203B41FA5}">
                      <a16:colId xmlns:a16="http://schemas.microsoft.com/office/drawing/2014/main" val="1830176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Specification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17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Case Classification</a:t>
                      </a:r>
                      <a:endParaRPr lang="en-US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- Good Cases: x &gt; 0 (Right side of layout) </a:t>
                      </a:r>
                      <a:br>
                        <a:rPr lang="en-US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</a:br>
                      <a:r>
                        <a:rPr lang="en-US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- Bad Cases: x &lt; 0 (Left side of layout)</a:t>
                      </a:r>
                      <a:endParaRPr lang="en-US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964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Rule Grouping</a:t>
                      </a:r>
                      <a:endParaRPr lang="en-US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- Covered with marker on Layer 255.1</a:t>
                      </a:r>
                      <a:endParaRPr lang="en-US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70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Pattern Marking</a:t>
                      </a:r>
                      <a:endParaRPr lang="en-US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- Each case pattern marked on Layer 255</a:t>
                      </a:r>
                      <a:endParaRPr lang="en-US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544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algn="ctr"/>
                      <a:r>
                        <a:rPr lang="en-US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Pass Criteria</a:t>
                      </a:r>
                      <a:endParaRPr lang="en-US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- Good Cases: Must NOT have marker 0.1  inside error location Layer 0 </a:t>
                      </a:r>
                      <a:br>
                        <a:rPr lang="en-US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</a:br>
                      <a:r>
                        <a:rPr lang="en-US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- Bad Cases: Must have marker 0.1 inside   error location Layer 0</a:t>
                      </a:r>
                      <a:endParaRPr lang="en-US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833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Rule Names</a:t>
                      </a:r>
                      <a:endParaRPr lang="en-US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- Written in Text Layer 22.22</a:t>
                      </a:r>
                      <a:endParaRPr lang="en-US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591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590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EAA13-E02F-EB47-E510-E3F48A95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385" y="446313"/>
            <a:ext cx="5179615" cy="1448747"/>
          </a:xfrm>
        </p:spPr>
        <p:txBody>
          <a:bodyPr/>
          <a:lstStyle/>
          <a:p>
            <a:r>
              <a:rPr lang="en-US" dirty="0"/>
              <a:t>Project Structure &amp; File Descriptions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26637-007F-EC9E-F644-AAFBA0900F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5181600" cy="3747180"/>
          </a:xfrm>
        </p:spPr>
        <p:txBody>
          <a:bodyPr>
            <a:normAutofit lnSpcReduction="10000"/>
          </a:bodyPr>
          <a:lstStyle/>
          <a:p>
            <a:r>
              <a:rPr lang="en-US" sz="1400" b="1" dirty="0" smtClean="0"/>
              <a:t>setup</a:t>
            </a:r>
            <a:r>
              <a:rPr lang="en-US" sz="1400" b="1" dirty="0" smtClean="0"/>
              <a:t>.py</a:t>
            </a:r>
            <a:r>
              <a:rPr lang="en-US" sz="1400" b="1" dirty="0" smtClean="0"/>
              <a:t>: </a:t>
            </a:r>
            <a:r>
              <a:rPr lang="en-US" sz="1400" dirty="0"/>
              <a:t>Main entry </a:t>
            </a:r>
            <a:r>
              <a:rPr lang="en-US" sz="1400" dirty="0" smtClean="0"/>
              <a:t>point</a:t>
            </a:r>
            <a:endParaRPr lang="en-US" sz="1400" dirty="0"/>
          </a:p>
          <a:p>
            <a:r>
              <a:rPr lang="en-US" sz="1400" b="1" dirty="0" err="1" smtClean="0"/>
              <a:t>src</a:t>
            </a:r>
            <a:r>
              <a:rPr lang="en-US" sz="1400" b="1" dirty="0" smtClean="0"/>
              <a:t>/svrf_parser.py</a:t>
            </a:r>
            <a:r>
              <a:rPr lang="en-US" sz="1400" dirty="0"/>
              <a:t>: Parses .</a:t>
            </a:r>
            <a:r>
              <a:rPr lang="en-US" sz="1400" dirty="0" err="1"/>
              <a:t>svrf</a:t>
            </a:r>
            <a:r>
              <a:rPr lang="en-US" sz="1400" dirty="0"/>
              <a:t> </a:t>
            </a:r>
            <a:r>
              <a:rPr lang="en-US" sz="1400" dirty="0" smtClean="0"/>
              <a:t>files</a:t>
            </a:r>
          </a:p>
          <a:p>
            <a:r>
              <a:rPr lang="en-US" sz="1400" b="1" dirty="0" err="1"/>
              <a:t>src</a:t>
            </a:r>
            <a:r>
              <a:rPr lang="en-US" sz="1400" b="1" dirty="0"/>
              <a:t>/gds_analyzer.py</a:t>
            </a:r>
            <a:r>
              <a:rPr lang="en-US" dirty="0"/>
              <a:t>: </a:t>
            </a:r>
            <a:r>
              <a:rPr lang="en-US" sz="1400" dirty="0"/>
              <a:t>Read .</a:t>
            </a:r>
            <a:r>
              <a:rPr lang="en-US" sz="1400" dirty="0" err="1"/>
              <a:t>gds</a:t>
            </a:r>
            <a:r>
              <a:rPr lang="en-US" sz="1400" dirty="0"/>
              <a:t> layout </a:t>
            </a:r>
            <a:r>
              <a:rPr lang="en-US" sz="1400" dirty="0" smtClean="0"/>
              <a:t>files</a:t>
            </a:r>
          </a:p>
          <a:p>
            <a:r>
              <a:rPr lang="en-US" sz="1400" b="1" dirty="0" err="1" smtClean="0"/>
              <a:t>src</a:t>
            </a:r>
            <a:r>
              <a:rPr lang="en-US" sz="1400" b="1" dirty="0"/>
              <a:t>/pattern_validator.py: </a:t>
            </a:r>
            <a:r>
              <a:rPr lang="en-US" sz="1400" dirty="0"/>
              <a:t>Contains logic to determine if a pattern passes or fails</a:t>
            </a:r>
          </a:p>
          <a:p>
            <a:r>
              <a:rPr lang="en-US" sz="1400" b="1" dirty="0" err="1" smtClean="0"/>
              <a:t>src</a:t>
            </a:r>
            <a:r>
              <a:rPr lang="en-US" sz="1400" b="1" dirty="0"/>
              <a:t>/report_generator.py: </a:t>
            </a:r>
            <a:r>
              <a:rPr lang="en-US" sz="1400" dirty="0" smtClean="0"/>
              <a:t>Generates HTML, and Excel reports</a:t>
            </a:r>
          </a:p>
          <a:p>
            <a:r>
              <a:rPr lang="en-US" sz="1400" b="1" dirty="0"/>
              <a:t>tests/: </a:t>
            </a:r>
            <a:r>
              <a:rPr lang="en-US" sz="1400" dirty="0"/>
              <a:t>Contains unit tests </a:t>
            </a:r>
            <a:r>
              <a:rPr lang="en-US" sz="1400" dirty="0" smtClean="0"/>
              <a:t>for the source code</a:t>
            </a:r>
          </a:p>
          <a:p>
            <a:r>
              <a:rPr lang="en-US" sz="1400" b="1" dirty="0"/>
              <a:t>requirements.txt:</a:t>
            </a:r>
            <a:r>
              <a:rPr lang="en-US" sz="1400" dirty="0"/>
              <a:t> Required packages</a:t>
            </a:r>
            <a:endParaRPr lang="en-US" sz="1400" dirty="0" smtClean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1609D79A-E8EF-302E-E8CA-07C644CE0E0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164" y="0"/>
            <a:ext cx="3863748" cy="68688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605" y="323849"/>
            <a:ext cx="1009345" cy="100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9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ashDnDiag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4063" y="522515"/>
            <a:ext cx="524214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latin typeface="Amin Bold" panose="02000500000000000000" pitchFamily="50" charset="-78"/>
                <a:cs typeface="Amin Bold" panose="02000500000000000000" pitchFamily="50" charset="-78"/>
              </a:rPr>
              <a:t>How to use this project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591788" y="1838131"/>
            <a:ext cx="3657600" cy="1645920"/>
          </a:xfrm>
          <a:prstGeom prst="roundRect">
            <a:avLst/>
          </a:prstGeom>
          <a:solidFill>
            <a:schemeClr val="accent2">
              <a:lumMod val="2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800" b="1" dirty="0"/>
              <a:t>1. Install Requirements</a:t>
            </a:r>
          </a:p>
          <a:p>
            <a:pPr algn="ctr"/>
            <a:r>
              <a:rPr sz="1600" dirty="0" smtClean="0"/>
              <a:t>pip install -r requirements.txt</a:t>
            </a:r>
            <a:endParaRPr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7081932" y="1838131"/>
            <a:ext cx="3657600" cy="1645920"/>
          </a:xfrm>
          <a:prstGeom prst="roundRect">
            <a:avLst/>
          </a:prstGeom>
          <a:solidFill>
            <a:schemeClr val="accent2">
              <a:lumMod val="2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800" b="1" dirty="0"/>
              <a:t>2. Command </a:t>
            </a:r>
            <a:r>
              <a:rPr sz="1800" b="1" dirty="0" smtClean="0"/>
              <a:t>Line</a:t>
            </a:r>
          </a:p>
          <a:p>
            <a:r>
              <a:rPr lang="en-US" sz="900" dirty="0"/>
              <a:t>python setup.py --</a:t>
            </a:r>
            <a:r>
              <a:rPr lang="en-US" sz="900" dirty="0" err="1"/>
              <a:t>layout_dir</a:t>
            </a:r>
            <a:r>
              <a:rPr lang="en-US" sz="900" dirty="0"/>
              <a:t> ./</a:t>
            </a:r>
            <a:r>
              <a:rPr lang="en-US" sz="900" dirty="0" err="1"/>
              <a:t>input_files</a:t>
            </a:r>
            <a:r>
              <a:rPr lang="en-US" sz="900" dirty="0"/>
              <a:t>/</a:t>
            </a:r>
            <a:r>
              <a:rPr lang="en-US" sz="900" dirty="0" err="1"/>
              <a:t>gds_testcases</a:t>
            </a:r>
            <a:r>
              <a:rPr lang="en-US" sz="900" dirty="0"/>
              <a:t> --</a:t>
            </a:r>
            <a:r>
              <a:rPr lang="en-US" sz="900" dirty="0" err="1"/>
              <a:t>svrf_file</a:t>
            </a:r>
            <a:r>
              <a:rPr lang="en-US" sz="900" dirty="0"/>
              <a:t> ./</a:t>
            </a:r>
            <a:r>
              <a:rPr lang="en-US" sz="900" dirty="0" err="1"/>
              <a:t>input_files</a:t>
            </a:r>
            <a:r>
              <a:rPr lang="en-US" sz="900" dirty="0"/>
              <a:t>/</a:t>
            </a:r>
            <a:r>
              <a:rPr lang="en-US" sz="900" dirty="0" err="1"/>
              <a:t>svrf_files</a:t>
            </a:r>
            <a:r>
              <a:rPr lang="en-US" sz="900" dirty="0"/>
              <a:t>/</a:t>
            </a:r>
            <a:r>
              <a:rPr lang="en-US" sz="900" dirty="0" err="1"/>
              <a:t>rules.svrf</a:t>
            </a:r>
            <a:r>
              <a:rPr lang="en-US" sz="900" dirty="0"/>
              <a:t> --</a:t>
            </a:r>
            <a:r>
              <a:rPr lang="en-US" sz="900" dirty="0" err="1"/>
              <a:t>output_dir</a:t>
            </a:r>
            <a:r>
              <a:rPr lang="en-US" sz="900" dirty="0"/>
              <a:t> ./</a:t>
            </a:r>
            <a:r>
              <a:rPr lang="en-US" sz="900" dirty="0" err="1"/>
              <a:t>out_reports</a:t>
            </a:r>
            <a:r>
              <a:rPr lang="en-US" sz="900" dirty="0"/>
              <a:t> --</a:t>
            </a:r>
            <a:r>
              <a:rPr lang="en-US" sz="900" dirty="0" err="1"/>
              <a:t>report_type</a:t>
            </a:r>
            <a:r>
              <a:rPr lang="en-US" sz="900" dirty="0"/>
              <a:t> both</a:t>
            </a:r>
            <a:endParaRPr sz="900" dirty="0"/>
          </a:p>
        </p:txBody>
      </p:sp>
      <p:sp>
        <p:nvSpPr>
          <p:cNvPr id="7" name="Rounded Rectangle 6"/>
          <p:cNvSpPr/>
          <p:nvPr/>
        </p:nvSpPr>
        <p:spPr>
          <a:xfrm>
            <a:off x="1591788" y="4269688"/>
            <a:ext cx="3657600" cy="1645920"/>
          </a:xfrm>
          <a:prstGeom prst="roundRect">
            <a:avLst/>
          </a:prstGeom>
          <a:solidFill>
            <a:schemeClr val="accent2">
              <a:lumMod val="2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800" b="1" dirty="0"/>
              <a:t>3. GUI Mode</a:t>
            </a:r>
          </a:p>
          <a:p>
            <a:pPr algn="ctr"/>
            <a:r>
              <a:rPr lang="en-US" sz="1400" dirty="0"/>
              <a:t>python </a:t>
            </a:r>
            <a:r>
              <a:rPr lang="en-US" sz="1400" dirty="0" smtClean="0"/>
              <a:t>setup.py --</a:t>
            </a:r>
            <a:r>
              <a:rPr lang="en-US" sz="1400" dirty="0" err="1" smtClean="0"/>
              <a:t>gui</a:t>
            </a:r>
            <a:endParaRPr sz="1400" dirty="0"/>
          </a:p>
        </p:txBody>
      </p:sp>
      <p:sp>
        <p:nvSpPr>
          <p:cNvPr id="8" name="Rounded Rectangle 7"/>
          <p:cNvSpPr/>
          <p:nvPr/>
        </p:nvSpPr>
        <p:spPr>
          <a:xfrm>
            <a:off x="7081932" y="4269688"/>
            <a:ext cx="3657600" cy="1645920"/>
          </a:xfrm>
          <a:prstGeom prst="roundRect">
            <a:avLst/>
          </a:prstGeom>
          <a:solidFill>
            <a:schemeClr val="accent2">
              <a:lumMod val="2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800" b="1" dirty="0"/>
              <a:t>4. Shell Script</a:t>
            </a:r>
          </a:p>
          <a:p>
            <a:pPr algn="ctr"/>
            <a:r>
              <a:rPr lang="en-US" sz="1400" dirty="0"/>
              <a:t>regression_runner.sh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246211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60D7-F74C-CD9E-C576-1CB8FFE877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591" y="-684361"/>
            <a:ext cx="9145991" cy="3630384"/>
          </a:xfrm>
        </p:spPr>
        <p:txBody>
          <a:bodyPr/>
          <a:lstStyle/>
          <a:p>
            <a:r>
              <a:rPr lang="en-US" sz="6600" dirty="0"/>
              <a:t>Example 1: </a:t>
            </a:r>
            <a:r>
              <a:rPr lang="en-US" sz="6600" dirty="0" smtClean="0"/>
              <a:t/>
            </a:r>
            <a:br>
              <a:rPr lang="en-US" sz="6600" dirty="0" smtClean="0"/>
            </a:br>
            <a:r>
              <a:rPr lang="en-US" sz="4000" dirty="0" smtClean="0"/>
              <a:t>run </a:t>
            </a:r>
            <a:r>
              <a:rPr lang="en-US" sz="4000" dirty="0"/>
              <a:t>through the setup.sh</a:t>
            </a:r>
          </a:p>
        </p:txBody>
      </p:sp>
    </p:spTree>
    <p:extLst>
      <p:ext uri="{BB962C8B-B14F-4D97-AF65-F5344CB8AC3E}">
        <p14:creationId xmlns:p14="http://schemas.microsoft.com/office/powerpoint/2010/main" val="308096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Vert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F5072A-5F3E-FB56-A498-3CACC2BCD40B}"/>
              </a:ext>
            </a:extLst>
          </p:cNvPr>
          <p:cNvSpPr txBox="1">
            <a:spLocks/>
          </p:cNvSpPr>
          <p:nvPr/>
        </p:nvSpPr>
        <p:spPr>
          <a:xfrm>
            <a:off x="477634" y="480252"/>
            <a:ext cx="11106601" cy="8544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500" b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Before running any of the examples below, make sure to install the required dependencies:</a:t>
            </a:r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Picture Placeholder 10">
            <a:extLst>
              <a:ext uri="{FF2B5EF4-FFF2-40B4-BE49-F238E27FC236}">
                <a16:creationId xmlns:a16="http://schemas.microsoft.com/office/drawing/2014/main" id="{75885EE0-9135-0E4E-6ED4-37F31FB81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2430655"/>
            <a:ext cx="10971587" cy="34849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angle 6"/>
          <p:cNvSpPr/>
          <p:nvPr/>
        </p:nvSpPr>
        <p:spPr>
          <a:xfrm>
            <a:off x="1163434" y="1424825"/>
            <a:ext cx="47035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pip install -r requirements.txt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1417693"/>
            <a:ext cx="501777" cy="50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radient Circle">
  <a:themeElements>
    <a:clrScheme name="Custom 2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F0D4DB"/>
      </a:accent1>
      <a:accent2>
        <a:srgbClr val="DBE7F5"/>
      </a:accent2>
      <a:accent3>
        <a:srgbClr val="C9E2D6"/>
      </a:accent3>
      <a:accent4>
        <a:srgbClr val="BABAD6"/>
      </a:accent4>
      <a:accent5>
        <a:srgbClr val="F0D2BF"/>
      </a:accent5>
      <a:accent6>
        <a:srgbClr val="F3E49A"/>
      </a:accent6>
      <a:hlink>
        <a:srgbClr val="7030A0"/>
      </a:hlink>
      <a:folHlink>
        <a:srgbClr val="107573"/>
      </a:folHlink>
    </a:clrScheme>
    <a:fontScheme name="Custom 10">
      <a:majorFont>
        <a:latin typeface="Lora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 Circle_Keynote Presentation_win32_LW_V6" id="{670309C8-2C38-4CFF-82BA-AF197439C521}" vid="{43F42362-DC95-4CBA-A0A2-5C03B532E6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Geometric annual presentation</Template>
  <TotalTime>2139</TotalTime>
  <Words>1341</Words>
  <Application>Microsoft Office PowerPoint</Application>
  <PresentationFormat>Widescreen</PresentationFormat>
  <Paragraphs>284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Amin Bold</vt:lpstr>
      <vt:lpstr>Arial</vt:lpstr>
      <vt:lpstr>Calibri</vt:lpstr>
      <vt:lpstr>Calibri Light</vt:lpstr>
      <vt:lpstr>Franklin Gothic Book</vt:lpstr>
      <vt:lpstr>Lora</vt:lpstr>
      <vt:lpstr>Playfair Display Black</vt:lpstr>
      <vt:lpstr>Poppins Light</vt:lpstr>
      <vt:lpstr>Gradient Circle</vt:lpstr>
      <vt:lpstr>SVRF Layout Analyzer tool</vt:lpstr>
      <vt:lpstr>PowerPoint Presentation</vt:lpstr>
      <vt:lpstr>Project overview</vt:lpstr>
      <vt:lpstr>Key Objectives</vt:lpstr>
      <vt:lpstr>Layout Analysis Specification Summary</vt:lpstr>
      <vt:lpstr>Project Structure &amp; File Descriptions</vt:lpstr>
      <vt:lpstr>PowerPoint Presentation</vt:lpstr>
      <vt:lpstr>Example 1:  run through the setup.sh</vt:lpstr>
      <vt:lpstr>PowerPoint Presentation</vt:lpstr>
      <vt:lpstr>PowerPoint Presentation</vt:lpstr>
      <vt:lpstr>PowerPoint Presentation</vt:lpstr>
      <vt:lpstr>PowerPoint Presentation</vt:lpstr>
      <vt:lpstr>Example 2: run through the GUI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3: run through regression_runner.sh </vt:lpstr>
      <vt:lpstr>PowerPoint Presentation</vt:lpstr>
      <vt:lpstr>PowerPoint Presentation</vt:lpstr>
      <vt:lpstr>PowerPoint Presentation</vt:lpstr>
      <vt:lpstr>PowerPoint Presentation</vt:lpstr>
      <vt:lpstr>Reports</vt:lpstr>
      <vt:lpstr>PowerPoint Presentation</vt:lpstr>
      <vt:lpstr>PowerPoint Presentation</vt:lpstr>
      <vt:lpstr>PowerPoint Presentation</vt:lpstr>
      <vt:lpstr>Testing</vt:lpstr>
      <vt:lpstr>PowerPoint Presentation</vt:lpstr>
      <vt:lpstr>PowerPoint Presentation</vt:lpstr>
      <vt:lpstr>Thank you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SVRF Layout Analysis Tool</dc:title>
  <dc:creator>Windows User</dc:creator>
  <cp:lastModifiedBy>Windows User</cp:lastModifiedBy>
  <cp:revision>105</cp:revision>
  <dcterms:created xsi:type="dcterms:W3CDTF">2025-06-11T04:05:17Z</dcterms:created>
  <dcterms:modified xsi:type="dcterms:W3CDTF">2025-06-11T22:02:55Z</dcterms:modified>
</cp:coreProperties>
</file>